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comment1.xml" ContentType="application/vnd.openxmlformats-officedocument.presentationml.comments+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1" r:id="rId1"/>
  </p:sldMasterIdLst>
  <p:notesMasterIdLst>
    <p:notesMasterId r:id="rId14"/>
  </p:notesMasterIdLst>
  <p:sldIdLst>
    <p:sldId id="256" r:id="rId2"/>
    <p:sldId id="257" r:id="rId3"/>
    <p:sldId id="278" r:id="rId4"/>
    <p:sldId id="275" r:id="rId5"/>
    <p:sldId id="279" r:id="rId6"/>
    <p:sldId id="269" r:id="rId7"/>
    <p:sldId id="271" r:id="rId8"/>
    <p:sldId id="280" r:id="rId9"/>
    <p:sldId id="282" r:id="rId10"/>
    <p:sldId id="281" r:id="rId11"/>
    <p:sldId id="277" r:id="rId12"/>
    <p:sldId id="265"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rica Doxzen" initials="E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4C4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758" autoAdjust="0"/>
    <p:restoredTop sz="69201" autoAdjust="0"/>
  </p:normalViewPr>
  <p:slideViewPr>
    <p:cSldViewPr snapToGrid="0" snapToObjects="1">
      <p:cViewPr>
        <p:scale>
          <a:sx n="80" d="100"/>
          <a:sy n="80" d="100"/>
        </p:scale>
        <p:origin x="-768" y="-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commentAuthors" Target="commentAuthors.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4-04-18T09:17:20.192" idx="2">
    <p:pos x="10" y="10"/>
    <p:text/>
  </p:cm>
</p:cmLst>
</file>

<file path=ppt/diagrams/_rels/data2.xml.rels><?xml version="1.0" encoding="UTF-8" standalone="yes"?>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13.png"/><Relationship Id="rId3" Type="http://schemas.openxmlformats.org/officeDocument/2006/relationships/image" Target="../media/image14.png"/></Relationships>
</file>

<file path=ppt/diagrams/_rels/data3.xml.rels><?xml version="1.0" encoding="UTF-8" standalone="yes"?>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6.png"/></Relationships>
</file>

<file path=ppt/diagrams/_rels/data4.xml.rels><?xml version="1.0" encoding="UTF-8" standalone="yes"?>
<Relationships xmlns="http://schemas.openxmlformats.org/package/2006/relationships"><Relationship Id="rId1" Type="http://schemas.openxmlformats.org/officeDocument/2006/relationships/image" Target="../media/image17.png"/><Relationship Id="rId2" Type="http://schemas.openxmlformats.org/officeDocument/2006/relationships/image" Target="../media/image18.png"/><Relationship Id="rId3" Type="http://schemas.openxmlformats.org/officeDocument/2006/relationships/image" Target="../media/image19.png"/></Relationships>
</file>

<file path=ppt/diagrams/_rels/drawing2.xml.rels><?xml version="1.0" encoding="UTF-8" standalone="yes"?>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13.png"/><Relationship Id="rId3" Type="http://schemas.openxmlformats.org/officeDocument/2006/relationships/image" Target="../media/image14.png"/></Relationships>
</file>

<file path=ppt/diagrams/_rels/drawing3.xml.rels><?xml version="1.0" encoding="UTF-8" standalone="yes"?>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6.png"/></Relationships>
</file>

<file path=ppt/diagrams/_rels/drawing4.xml.rels><?xml version="1.0" encoding="UTF-8" standalone="yes"?>
<Relationships xmlns="http://schemas.openxmlformats.org/package/2006/relationships"><Relationship Id="rId1" Type="http://schemas.openxmlformats.org/officeDocument/2006/relationships/image" Target="../media/image17.png"/><Relationship Id="rId2" Type="http://schemas.openxmlformats.org/officeDocument/2006/relationships/image" Target="../media/image18.png"/><Relationship Id="rId3"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10AEA2-A4B8-6343-8C38-C5DEC5DA9EE3}" type="doc">
      <dgm:prSet loTypeId="urn:microsoft.com/office/officeart/2005/8/layout/cycle3" loCatId="" qsTypeId="urn:microsoft.com/office/officeart/2005/8/quickstyle/simple4" qsCatId="simple" csTypeId="urn:microsoft.com/office/officeart/2005/8/colors/accent1_2" csCatId="accent1" phldr="1"/>
      <dgm:spPr/>
      <dgm:t>
        <a:bodyPr/>
        <a:lstStyle/>
        <a:p>
          <a:endParaRPr lang="en-US"/>
        </a:p>
      </dgm:t>
    </dgm:pt>
    <dgm:pt modelId="{80113E61-30EE-2245-A0DE-052F273F6FDD}">
      <dgm:prSet phldrT="[Text]"/>
      <dgm:spPr/>
      <dgm:t>
        <a:bodyPr/>
        <a:lstStyle/>
        <a:p>
          <a:r>
            <a:rPr lang="en-US" dirty="0" smtClean="0"/>
            <a:t>Draft sample messages</a:t>
          </a:r>
          <a:endParaRPr lang="en-US" dirty="0"/>
        </a:p>
      </dgm:t>
    </dgm:pt>
    <dgm:pt modelId="{4C844640-E488-FB45-8E53-B9768EB62A03}" type="parTrans" cxnId="{00C3ABCD-996D-6E43-AE85-968F4D2DF5AA}">
      <dgm:prSet/>
      <dgm:spPr/>
      <dgm:t>
        <a:bodyPr/>
        <a:lstStyle/>
        <a:p>
          <a:endParaRPr lang="en-US"/>
        </a:p>
      </dgm:t>
    </dgm:pt>
    <dgm:pt modelId="{FFDA3987-B667-2345-9C2A-5885214B2244}" type="sibTrans" cxnId="{00C3ABCD-996D-6E43-AE85-968F4D2DF5AA}">
      <dgm:prSet/>
      <dgm:spPr/>
      <dgm:t>
        <a:bodyPr/>
        <a:lstStyle/>
        <a:p>
          <a:endParaRPr lang="en-US"/>
        </a:p>
      </dgm:t>
    </dgm:pt>
    <dgm:pt modelId="{138306CB-6BFE-7542-951D-CF07DE8E4FFA}">
      <dgm:prSet phldrT="[Text]"/>
      <dgm:spPr/>
      <dgm:t>
        <a:bodyPr/>
        <a:lstStyle/>
        <a:p>
          <a:r>
            <a:rPr lang="en-US" dirty="0" smtClean="0"/>
            <a:t>Conduct 4 focus groups in community settings (n=17)</a:t>
          </a:r>
          <a:endParaRPr lang="en-US" dirty="0"/>
        </a:p>
      </dgm:t>
    </dgm:pt>
    <dgm:pt modelId="{24620EFA-68E8-5E4C-9FA5-97E4CC8E776C}" type="parTrans" cxnId="{837EC524-D9A3-7546-9F63-4987E0F047AF}">
      <dgm:prSet/>
      <dgm:spPr/>
      <dgm:t>
        <a:bodyPr/>
        <a:lstStyle/>
        <a:p>
          <a:endParaRPr lang="en-US"/>
        </a:p>
      </dgm:t>
    </dgm:pt>
    <dgm:pt modelId="{26101A47-9F92-284F-BDDA-660527C1691E}" type="sibTrans" cxnId="{837EC524-D9A3-7546-9F63-4987E0F047AF}">
      <dgm:prSet/>
      <dgm:spPr/>
      <dgm:t>
        <a:bodyPr/>
        <a:lstStyle/>
        <a:p>
          <a:endParaRPr lang="en-US"/>
        </a:p>
      </dgm:t>
    </dgm:pt>
    <dgm:pt modelId="{9AB8D835-31C4-4144-986B-AE226879525B}">
      <dgm:prSet phldrT="[Text]"/>
      <dgm:spPr/>
      <dgm:t>
        <a:bodyPr/>
        <a:lstStyle/>
        <a:p>
          <a:r>
            <a:rPr lang="en-US" dirty="0" smtClean="0"/>
            <a:t>Develop pilot message library</a:t>
          </a:r>
          <a:endParaRPr lang="en-US" dirty="0"/>
        </a:p>
      </dgm:t>
    </dgm:pt>
    <dgm:pt modelId="{25953AAE-BD37-324A-B7A6-894A4C5ECCAA}" type="parTrans" cxnId="{91FF5467-7504-4D44-BA80-2C47E854A38F}">
      <dgm:prSet/>
      <dgm:spPr/>
      <dgm:t>
        <a:bodyPr/>
        <a:lstStyle/>
        <a:p>
          <a:endParaRPr lang="en-US"/>
        </a:p>
      </dgm:t>
    </dgm:pt>
    <dgm:pt modelId="{352A2633-9D8D-2441-8058-AC8651FCAD84}" type="sibTrans" cxnId="{91FF5467-7504-4D44-BA80-2C47E854A38F}">
      <dgm:prSet/>
      <dgm:spPr/>
      <dgm:t>
        <a:bodyPr/>
        <a:lstStyle/>
        <a:p>
          <a:endParaRPr lang="en-US"/>
        </a:p>
      </dgm:t>
    </dgm:pt>
    <dgm:pt modelId="{5B310099-7753-4640-B4C3-ECBBC026728D}">
      <dgm:prSet phldrT="[Text]"/>
      <dgm:spPr/>
      <dgm:t>
        <a:bodyPr/>
        <a:lstStyle/>
        <a:p>
          <a:r>
            <a:rPr lang="en-US" dirty="0" smtClean="0"/>
            <a:t>Deliver tailored messages in 7-day pilot test</a:t>
          </a:r>
          <a:endParaRPr lang="en-US" dirty="0"/>
        </a:p>
      </dgm:t>
    </dgm:pt>
    <dgm:pt modelId="{42432ACB-D499-9244-9C20-0B165F6C8422}" type="parTrans" cxnId="{2164DB6E-9086-104B-85E6-53B9AB9C301E}">
      <dgm:prSet/>
      <dgm:spPr/>
      <dgm:t>
        <a:bodyPr/>
        <a:lstStyle/>
        <a:p>
          <a:endParaRPr lang="en-US"/>
        </a:p>
      </dgm:t>
    </dgm:pt>
    <dgm:pt modelId="{641B9DA0-3DDD-A348-9555-415ED22BC6C9}" type="sibTrans" cxnId="{2164DB6E-9086-104B-85E6-53B9AB9C301E}">
      <dgm:prSet/>
      <dgm:spPr/>
      <dgm:t>
        <a:bodyPr/>
        <a:lstStyle/>
        <a:p>
          <a:endParaRPr lang="en-US"/>
        </a:p>
      </dgm:t>
    </dgm:pt>
    <dgm:pt modelId="{9DECB182-8AB2-E549-8C7B-BB71383B2132}">
      <dgm:prSet phldrT="[Text]"/>
      <dgm:spPr/>
      <dgm:t>
        <a:bodyPr/>
        <a:lstStyle/>
        <a:p>
          <a:r>
            <a:rPr lang="en-US" dirty="0" smtClean="0"/>
            <a:t>Conduct interviews with pilot test participants (n=16)</a:t>
          </a:r>
          <a:endParaRPr lang="en-US" dirty="0"/>
        </a:p>
      </dgm:t>
    </dgm:pt>
    <dgm:pt modelId="{D124DEE8-2C9C-504F-AB63-C5F3C054192A}" type="parTrans" cxnId="{2F64520D-A1B6-6441-AC68-7FF96C5066F8}">
      <dgm:prSet/>
      <dgm:spPr/>
      <dgm:t>
        <a:bodyPr/>
        <a:lstStyle/>
        <a:p>
          <a:endParaRPr lang="en-US"/>
        </a:p>
      </dgm:t>
    </dgm:pt>
    <dgm:pt modelId="{2F996402-538D-8546-A94B-FB613D52B177}" type="sibTrans" cxnId="{2F64520D-A1B6-6441-AC68-7FF96C5066F8}">
      <dgm:prSet/>
      <dgm:spPr/>
      <dgm:t>
        <a:bodyPr/>
        <a:lstStyle/>
        <a:p>
          <a:endParaRPr lang="en-US"/>
        </a:p>
      </dgm:t>
    </dgm:pt>
    <dgm:pt modelId="{2309EBEE-5A85-4E4F-AF80-523D7EB11522}">
      <dgm:prSet phldrT="[Text]"/>
      <dgm:spPr/>
      <dgm:t>
        <a:bodyPr/>
        <a:lstStyle/>
        <a:p>
          <a:r>
            <a:rPr lang="en-US" dirty="0" smtClean="0"/>
            <a:t>Refine message library</a:t>
          </a:r>
          <a:endParaRPr lang="en-US" dirty="0"/>
        </a:p>
      </dgm:t>
    </dgm:pt>
    <dgm:pt modelId="{41C6FE10-DDAF-1D4B-BBD9-689FE3BD3E77}" type="parTrans" cxnId="{1C7BFB04-0B33-DB4B-9593-C08642B64E99}">
      <dgm:prSet/>
      <dgm:spPr/>
      <dgm:t>
        <a:bodyPr/>
        <a:lstStyle/>
        <a:p>
          <a:endParaRPr lang="en-US"/>
        </a:p>
      </dgm:t>
    </dgm:pt>
    <dgm:pt modelId="{D73F11CF-7119-704E-8EE1-65C4DD3B3531}" type="sibTrans" cxnId="{1C7BFB04-0B33-DB4B-9593-C08642B64E99}">
      <dgm:prSet/>
      <dgm:spPr/>
      <dgm:t>
        <a:bodyPr/>
        <a:lstStyle/>
        <a:p>
          <a:endParaRPr lang="en-US"/>
        </a:p>
      </dgm:t>
    </dgm:pt>
    <dgm:pt modelId="{66D9EFF8-7EF2-FD47-817B-ED602C1B6030}" type="pres">
      <dgm:prSet presAssocID="{A210AEA2-A4B8-6343-8C38-C5DEC5DA9EE3}" presName="Name0" presStyleCnt="0">
        <dgm:presLayoutVars>
          <dgm:dir/>
          <dgm:resizeHandles val="exact"/>
        </dgm:presLayoutVars>
      </dgm:prSet>
      <dgm:spPr/>
      <dgm:t>
        <a:bodyPr/>
        <a:lstStyle/>
        <a:p>
          <a:endParaRPr lang="en-US"/>
        </a:p>
      </dgm:t>
    </dgm:pt>
    <dgm:pt modelId="{3B512F38-1AA9-B44A-B34D-2DC411324886}" type="pres">
      <dgm:prSet presAssocID="{A210AEA2-A4B8-6343-8C38-C5DEC5DA9EE3}" presName="cycle" presStyleCnt="0"/>
      <dgm:spPr/>
      <dgm:t>
        <a:bodyPr/>
        <a:lstStyle/>
        <a:p>
          <a:endParaRPr lang="en-US"/>
        </a:p>
      </dgm:t>
    </dgm:pt>
    <dgm:pt modelId="{AD507A42-F436-2044-BEC0-0552D05BEBD1}" type="pres">
      <dgm:prSet presAssocID="{80113E61-30EE-2245-A0DE-052F273F6FDD}" presName="nodeFirstNode" presStyleLbl="node1" presStyleIdx="0" presStyleCnt="6">
        <dgm:presLayoutVars>
          <dgm:bulletEnabled val="1"/>
        </dgm:presLayoutVars>
      </dgm:prSet>
      <dgm:spPr/>
      <dgm:t>
        <a:bodyPr/>
        <a:lstStyle/>
        <a:p>
          <a:endParaRPr lang="en-US"/>
        </a:p>
      </dgm:t>
    </dgm:pt>
    <dgm:pt modelId="{F33E9297-D588-BE43-8B3E-FE07D370D629}" type="pres">
      <dgm:prSet presAssocID="{FFDA3987-B667-2345-9C2A-5885214B2244}" presName="sibTransFirstNode" presStyleLbl="bgShp" presStyleIdx="0" presStyleCnt="1"/>
      <dgm:spPr/>
      <dgm:t>
        <a:bodyPr/>
        <a:lstStyle/>
        <a:p>
          <a:endParaRPr lang="en-US"/>
        </a:p>
      </dgm:t>
    </dgm:pt>
    <dgm:pt modelId="{9031D266-5C42-2640-AA39-D9C11CA5A9DB}" type="pres">
      <dgm:prSet presAssocID="{138306CB-6BFE-7542-951D-CF07DE8E4FFA}" presName="nodeFollowingNodes" presStyleLbl="node1" presStyleIdx="1" presStyleCnt="6">
        <dgm:presLayoutVars>
          <dgm:bulletEnabled val="1"/>
        </dgm:presLayoutVars>
      </dgm:prSet>
      <dgm:spPr/>
      <dgm:t>
        <a:bodyPr/>
        <a:lstStyle/>
        <a:p>
          <a:endParaRPr lang="en-US"/>
        </a:p>
      </dgm:t>
    </dgm:pt>
    <dgm:pt modelId="{1B95AF82-AB01-1742-8124-6915E1863970}" type="pres">
      <dgm:prSet presAssocID="{9AB8D835-31C4-4144-986B-AE226879525B}" presName="nodeFollowingNodes" presStyleLbl="node1" presStyleIdx="2" presStyleCnt="6">
        <dgm:presLayoutVars>
          <dgm:bulletEnabled val="1"/>
        </dgm:presLayoutVars>
      </dgm:prSet>
      <dgm:spPr/>
      <dgm:t>
        <a:bodyPr/>
        <a:lstStyle/>
        <a:p>
          <a:endParaRPr lang="en-US"/>
        </a:p>
      </dgm:t>
    </dgm:pt>
    <dgm:pt modelId="{53EFA3D2-9FE5-824E-9948-B070CB0460C8}" type="pres">
      <dgm:prSet presAssocID="{5B310099-7753-4640-B4C3-ECBBC026728D}" presName="nodeFollowingNodes" presStyleLbl="node1" presStyleIdx="3" presStyleCnt="6">
        <dgm:presLayoutVars>
          <dgm:bulletEnabled val="1"/>
        </dgm:presLayoutVars>
      </dgm:prSet>
      <dgm:spPr/>
      <dgm:t>
        <a:bodyPr/>
        <a:lstStyle/>
        <a:p>
          <a:endParaRPr lang="en-US"/>
        </a:p>
      </dgm:t>
    </dgm:pt>
    <dgm:pt modelId="{6A23F967-B896-4E4A-ACFC-12683E2BD493}" type="pres">
      <dgm:prSet presAssocID="{9DECB182-8AB2-E549-8C7B-BB71383B2132}" presName="nodeFollowingNodes" presStyleLbl="node1" presStyleIdx="4" presStyleCnt="6">
        <dgm:presLayoutVars>
          <dgm:bulletEnabled val="1"/>
        </dgm:presLayoutVars>
      </dgm:prSet>
      <dgm:spPr/>
      <dgm:t>
        <a:bodyPr/>
        <a:lstStyle/>
        <a:p>
          <a:endParaRPr lang="en-US"/>
        </a:p>
      </dgm:t>
    </dgm:pt>
    <dgm:pt modelId="{71D5EA16-2C5D-714A-B5BB-EB3768510A95}" type="pres">
      <dgm:prSet presAssocID="{2309EBEE-5A85-4E4F-AF80-523D7EB11522}" presName="nodeFollowingNodes" presStyleLbl="node1" presStyleIdx="5" presStyleCnt="6">
        <dgm:presLayoutVars>
          <dgm:bulletEnabled val="1"/>
        </dgm:presLayoutVars>
      </dgm:prSet>
      <dgm:spPr/>
      <dgm:t>
        <a:bodyPr/>
        <a:lstStyle/>
        <a:p>
          <a:endParaRPr lang="en-US"/>
        </a:p>
      </dgm:t>
    </dgm:pt>
  </dgm:ptLst>
  <dgm:cxnLst>
    <dgm:cxn modelId="{837EC524-D9A3-7546-9F63-4987E0F047AF}" srcId="{A210AEA2-A4B8-6343-8C38-C5DEC5DA9EE3}" destId="{138306CB-6BFE-7542-951D-CF07DE8E4FFA}" srcOrd="1" destOrd="0" parTransId="{24620EFA-68E8-5E4C-9FA5-97E4CC8E776C}" sibTransId="{26101A47-9F92-284F-BDDA-660527C1691E}"/>
    <dgm:cxn modelId="{2F64520D-A1B6-6441-AC68-7FF96C5066F8}" srcId="{A210AEA2-A4B8-6343-8C38-C5DEC5DA9EE3}" destId="{9DECB182-8AB2-E549-8C7B-BB71383B2132}" srcOrd="4" destOrd="0" parTransId="{D124DEE8-2C9C-504F-AB63-C5F3C054192A}" sibTransId="{2F996402-538D-8546-A94B-FB613D52B177}"/>
    <dgm:cxn modelId="{DD138EB0-32A9-B74D-A4E5-4FCE2B886FFA}" type="presOf" srcId="{2309EBEE-5A85-4E4F-AF80-523D7EB11522}" destId="{71D5EA16-2C5D-714A-B5BB-EB3768510A95}" srcOrd="0" destOrd="0" presId="urn:microsoft.com/office/officeart/2005/8/layout/cycle3"/>
    <dgm:cxn modelId="{91FF5467-7504-4D44-BA80-2C47E854A38F}" srcId="{A210AEA2-A4B8-6343-8C38-C5DEC5DA9EE3}" destId="{9AB8D835-31C4-4144-986B-AE226879525B}" srcOrd="2" destOrd="0" parTransId="{25953AAE-BD37-324A-B7A6-894A4C5ECCAA}" sibTransId="{352A2633-9D8D-2441-8058-AC8651FCAD84}"/>
    <dgm:cxn modelId="{FA7E514E-1F49-2142-B005-176109EB35DF}" type="presOf" srcId="{80113E61-30EE-2245-A0DE-052F273F6FDD}" destId="{AD507A42-F436-2044-BEC0-0552D05BEBD1}" srcOrd="0" destOrd="0" presId="urn:microsoft.com/office/officeart/2005/8/layout/cycle3"/>
    <dgm:cxn modelId="{382D2FCA-100B-4148-8452-8E09E229CFE0}" type="presOf" srcId="{5B310099-7753-4640-B4C3-ECBBC026728D}" destId="{53EFA3D2-9FE5-824E-9948-B070CB0460C8}" srcOrd="0" destOrd="0" presId="urn:microsoft.com/office/officeart/2005/8/layout/cycle3"/>
    <dgm:cxn modelId="{D323BE31-67EC-B448-AB8A-E6BD439711BC}" type="presOf" srcId="{138306CB-6BFE-7542-951D-CF07DE8E4FFA}" destId="{9031D266-5C42-2640-AA39-D9C11CA5A9DB}" srcOrd="0" destOrd="0" presId="urn:microsoft.com/office/officeart/2005/8/layout/cycle3"/>
    <dgm:cxn modelId="{DAA8A8B3-0A9E-EE44-9639-71522488FD14}" type="presOf" srcId="{9DECB182-8AB2-E549-8C7B-BB71383B2132}" destId="{6A23F967-B896-4E4A-ACFC-12683E2BD493}" srcOrd="0" destOrd="0" presId="urn:microsoft.com/office/officeart/2005/8/layout/cycle3"/>
    <dgm:cxn modelId="{EAB170CA-0874-774D-8373-1842945B4AB6}" type="presOf" srcId="{9AB8D835-31C4-4144-986B-AE226879525B}" destId="{1B95AF82-AB01-1742-8124-6915E1863970}" srcOrd="0" destOrd="0" presId="urn:microsoft.com/office/officeart/2005/8/layout/cycle3"/>
    <dgm:cxn modelId="{2164DB6E-9086-104B-85E6-53B9AB9C301E}" srcId="{A210AEA2-A4B8-6343-8C38-C5DEC5DA9EE3}" destId="{5B310099-7753-4640-B4C3-ECBBC026728D}" srcOrd="3" destOrd="0" parTransId="{42432ACB-D499-9244-9C20-0B165F6C8422}" sibTransId="{641B9DA0-3DDD-A348-9555-415ED22BC6C9}"/>
    <dgm:cxn modelId="{D3237B3A-37D0-D149-963F-326D4F8581DD}" type="presOf" srcId="{A210AEA2-A4B8-6343-8C38-C5DEC5DA9EE3}" destId="{66D9EFF8-7EF2-FD47-817B-ED602C1B6030}" srcOrd="0" destOrd="0" presId="urn:microsoft.com/office/officeart/2005/8/layout/cycle3"/>
    <dgm:cxn modelId="{1C7BFB04-0B33-DB4B-9593-C08642B64E99}" srcId="{A210AEA2-A4B8-6343-8C38-C5DEC5DA9EE3}" destId="{2309EBEE-5A85-4E4F-AF80-523D7EB11522}" srcOrd="5" destOrd="0" parTransId="{41C6FE10-DDAF-1D4B-BBD9-689FE3BD3E77}" sibTransId="{D73F11CF-7119-704E-8EE1-65C4DD3B3531}"/>
    <dgm:cxn modelId="{9F6B0D33-6953-9840-B38A-E665D1BB51D1}" type="presOf" srcId="{FFDA3987-B667-2345-9C2A-5885214B2244}" destId="{F33E9297-D588-BE43-8B3E-FE07D370D629}" srcOrd="0" destOrd="0" presId="urn:microsoft.com/office/officeart/2005/8/layout/cycle3"/>
    <dgm:cxn modelId="{00C3ABCD-996D-6E43-AE85-968F4D2DF5AA}" srcId="{A210AEA2-A4B8-6343-8C38-C5DEC5DA9EE3}" destId="{80113E61-30EE-2245-A0DE-052F273F6FDD}" srcOrd="0" destOrd="0" parTransId="{4C844640-E488-FB45-8E53-B9768EB62A03}" sibTransId="{FFDA3987-B667-2345-9C2A-5885214B2244}"/>
    <dgm:cxn modelId="{5EAA15E7-3E4E-FB49-9466-DCC7C30D8C60}" type="presParOf" srcId="{66D9EFF8-7EF2-FD47-817B-ED602C1B6030}" destId="{3B512F38-1AA9-B44A-B34D-2DC411324886}" srcOrd="0" destOrd="0" presId="urn:microsoft.com/office/officeart/2005/8/layout/cycle3"/>
    <dgm:cxn modelId="{8F4FB761-4BDF-0340-AA6C-ECE1E42EE96D}" type="presParOf" srcId="{3B512F38-1AA9-B44A-B34D-2DC411324886}" destId="{AD507A42-F436-2044-BEC0-0552D05BEBD1}" srcOrd="0" destOrd="0" presId="urn:microsoft.com/office/officeart/2005/8/layout/cycle3"/>
    <dgm:cxn modelId="{F257978E-7043-0542-8C75-6D1FF17EA9E4}" type="presParOf" srcId="{3B512F38-1AA9-B44A-B34D-2DC411324886}" destId="{F33E9297-D588-BE43-8B3E-FE07D370D629}" srcOrd="1" destOrd="0" presId="urn:microsoft.com/office/officeart/2005/8/layout/cycle3"/>
    <dgm:cxn modelId="{48CC729D-DAC3-CD4D-B771-B9AF1351C5D5}" type="presParOf" srcId="{3B512F38-1AA9-B44A-B34D-2DC411324886}" destId="{9031D266-5C42-2640-AA39-D9C11CA5A9DB}" srcOrd="2" destOrd="0" presId="urn:microsoft.com/office/officeart/2005/8/layout/cycle3"/>
    <dgm:cxn modelId="{7DE38189-2BEB-0540-A58A-5944A30478DE}" type="presParOf" srcId="{3B512F38-1AA9-B44A-B34D-2DC411324886}" destId="{1B95AF82-AB01-1742-8124-6915E1863970}" srcOrd="3" destOrd="0" presId="urn:microsoft.com/office/officeart/2005/8/layout/cycle3"/>
    <dgm:cxn modelId="{38F43C12-158D-464B-A33E-72E371BDAB1E}" type="presParOf" srcId="{3B512F38-1AA9-B44A-B34D-2DC411324886}" destId="{53EFA3D2-9FE5-824E-9948-B070CB0460C8}" srcOrd="4" destOrd="0" presId="urn:microsoft.com/office/officeart/2005/8/layout/cycle3"/>
    <dgm:cxn modelId="{C09141B1-394D-4944-B896-239D64671939}" type="presParOf" srcId="{3B512F38-1AA9-B44A-B34D-2DC411324886}" destId="{6A23F967-B896-4E4A-ACFC-12683E2BD493}" srcOrd="5" destOrd="0" presId="urn:microsoft.com/office/officeart/2005/8/layout/cycle3"/>
    <dgm:cxn modelId="{86F383E6-8414-6348-860F-A72C5D6D2CED}" type="presParOf" srcId="{3B512F38-1AA9-B44A-B34D-2DC411324886}" destId="{71D5EA16-2C5D-714A-B5BB-EB3768510A95}"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6E18C8-89FF-DB42-AEA0-1D4018697AA4}" type="doc">
      <dgm:prSet loTypeId="urn:microsoft.com/office/officeart/2005/8/layout/vList4" loCatId="" qsTypeId="urn:microsoft.com/office/officeart/2005/8/quickstyle/simple4" qsCatId="simple" csTypeId="urn:microsoft.com/office/officeart/2005/8/colors/accent0_2" csCatId="mainScheme" phldr="1"/>
      <dgm:spPr/>
      <dgm:t>
        <a:bodyPr/>
        <a:lstStyle/>
        <a:p>
          <a:endParaRPr lang="en-US"/>
        </a:p>
      </dgm:t>
    </dgm:pt>
    <dgm:pt modelId="{6DB87F51-2813-6942-A649-00C51DE62905}">
      <dgm:prSet/>
      <dgm:spPr/>
      <dgm:t>
        <a:bodyPr/>
        <a:lstStyle/>
        <a:p>
          <a:pPr rtl="0"/>
          <a:r>
            <a:rPr lang="en-US" b="1" dirty="0" smtClean="0"/>
            <a:t>Value of “curated” content </a:t>
          </a:r>
          <a:endParaRPr lang="en-US" b="1" dirty="0"/>
        </a:p>
      </dgm:t>
    </dgm:pt>
    <dgm:pt modelId="{E1731D90-CA2A-F44E-B20F-6AB341E32AAE}" type="parTrans" cxnId="{8F3BCCB0-FC53-1649-89E2-535291C13A1F}">
      <dgm:prSet/>
      <dgm:spPr/>
      <dgm:t>
        <a:bodyPr/>
        <a:lstStyle/>
        <a:p>
          <a:endParaRPr lang="en-US"/>
        </a:p>
      </dgm:t>
    </dgm:pt>
    <dgm:pt modelId="{1B5AE4C5-B744-A04D-96E6-80B5A1F9EBD7}" type="sibTrans" cxnId="{8F3BCCB0-FC53-1649-89E2-535291C13A1F}">
      <dgm:prSet/>
      <dgm:spPr/>
      <dgm:t>
        <a:bodyPr/>
        <a:lstStyle/>
        <a:p>
          <a:endParaRPr lang="en-US"/>
        </a:p>
      </dgm:t>
    </dgm:pt>
    <dgm:pt modelId="{2F7A12B0-2530-3F4A-A547-072353AF4F64}">
      <dgm:prSet/>
      <dgm:spPr/>
      <dgm:t>
        <a:bodyPr/>
        <a:lstStyle/>
        <a:p>
          <a:pPr rtl="0"/>
          <a:r>
            <a:rPr lang="en-US" dirty="0" smtClean="0"/>
            <a:t>Opportunity to guide information seeking</a:t>
          </a:r>
          <a:endParaRPr lang="en-US" dirty="0"/>
        </a:p>
      </dgm:t>
    </dgm:pt>
    <dgm:pt modelId="{00B07D5E-A133-184A-8FE9-EB8189F8544A}" type="parTrans" cxnId="{E452BD3D-4ECC-5241-AA04-7787E82F3093}">
      <dgm:prSet/>
      <dgm:spPr/>
      <dgm:t>
        <a:bodyPr/>
        <a:lstStyle/>
        <a:p>
          <a:endParaRPr lang="en-US"/>
        </a:p>
      </dgm:t>
    </dgm:pt>
    <dgm:pt modelId="{9F04C630-48D4-BC49-8D0F-D15B1981F3D8}" type="sibTrans" cxnId="{E452BD3D-4ECC-5241-AA04-7787E82F3093}">
      <dgm:prSet/>
      <dgm:spPr/>
      <dgm:t>
        <a:bodyPr/>
        <a:lstStyle/>
        <a:p>
          <a:endParaRPr lang="en-US"/>
        </a:p>
      </dgm:t>
    </dgm:pt>
    <dgm:pt modelId="{A65C3121-FB61-7544-83EF-A7E32927218F}">
      <dgm:prSet/>
      <dgm:spPr/>
      <dgm:t>
        <a:bodyPr/>
        <a:lstStyle/>
        <a:p>
          <a:pPr rtl="0"/>
          <a:r>
            <a:rPr lang="en-US" b="1" dirty="0" smtClean="0"/>
            <a:t>Different beliefs about message content</a:t>
          </a:r>
          <a:endParaRPr lang="en-US" b="1" dirty="0"/>
        </a:p>
      </dgm:t>
    </dgm:pt>
    <dgm:pt modelId="{C9F38227-1EDD-B94A-880A-5E38A514A7BF}" type="parTrans" cxnId="{BD7CD6B4-D2FD-124F-BF3E-D3F404F13E17}">
      <dgm:prSet/>
      <dgm:spPr/>
      <dgm:t>
        <a:bodyPr/>
        <a:lstStyle/>
        <a:p>
          <a:endParaRPr lang="en-US"/>
        </a:p>
      </dgm:t>
    </dgm:pt>
    <dgm:pt modelId="{FD2B6475-A3D2-3040-913D-083D2873DCC5}" type="sibTrans" cxnId="{BD7CD6B4-D2FD-124F-BF3E-D3F404F13E17}">
      <dgm:prSet/>
      <dgm:spPr/>
      <dgm:t>
        <a:bodyPr/>
        <a:lstStyle/>
        <a:p>
          <a:endParaRPr lang="en-US"/>
        </a:p>
      </dgm:t>
    </dgm:pt>
    <dgm:pt modelId="{412A0329-4AD8-BC4F-9EBE-F427EA5B3387}">
      <dgm:prSet/>
      <dgm:spPr/>
      <dgm:t>
        <a:bodyPr/>
        <a:lstStyle/>
        <a:p>
          <a:pPr rtl="0"/>
          <a:r>
            <a:rPr lang="en-US" dirty="0" smtClean="0"/>
            <a:t>Need to consider culturally appropriate frames</a:t>
          </a:r>
          <a:endParaRPr lang="en-US" dirty="0"/>
        </a:p>
      </dgm:t>
    </dgm:pt>
    <dgm:pt modelId="{CE8186E6-2D68-F543-AD0B-69528AF52FD1}" type="parTrans" cxnId="{01CED2E9-91D3-1841-98A9-8CD8DB523150}">
      <dgm:prSet/>
      <dgm:spPr/>
      <dgm:t>
        <a:bodyPr/>
        <a:lstStyle/>
        <a:p>
          <a:endParaRPr lang="en-US"/>
        </a:p>
      </dgm:t>
    </dgm:pt>
    <dgm:pt modelId="{D3A60456-36A1-5E48-A6B9-EEE36F1A4CB0}" type="sibTrans" cxnId="{01CED2E9-91D3-1841-98A9-8CD8DB523150}">
      <dgm:prSet/>
      <dgm:spPr/>
      <dgm:t>
        <a:bodyPr/>
        <a:lstStyle/>
        <a:p>
          <a:endParaRPr lang="en-US"/>
        </a:p>
      </dgm:t>
    </dgm:pt>
    <dgm:pt modelId="{A9319D3F-05D9-2C49-85CD-6F96F75A7610}">
      <dgm:prSet/>
      <dgm:spPr/>
      <dgm:t>
        <a:bodyPr/>
        <a:lstStyle/>
        <a:p>
          <a:pPr rtl="0"/>
          <a:r>
            <a:rPr lang="en-US" b="1" dirty="0" smtClean="0"/>
            <a:t>Willingness to share information via text</a:t>
          </a:r>
          <a:endParaRPr lang="en-US" b="1" dirty="0"/>
        </a:p>
      </dgm:t>
    </dgm:pt>
    <dgm:pt modelId="{6EF3C7E2-70EC-0D4F-A6AF-E64DFDC467D0}" type="parTrans" cxnId="{D83C6C26-D55E-1C45-8581-FF21ECBC5802}">
      <dgm:prSet/>
      <dgm:spPr/>
      <dgm:t>
        <a:bodyPr/>
        <a:lstStyle/>
        <a:p>
          <a:endParaRPr lang="en-US"/>
        </a:p>
      </dgm:t>
    </dgm:pt>
    <dgm:pt modelId="{5585E811-953C-CD45-AB21-7350F20D56A7}" type="sibTrans" cxnId="{D83C6C26-D55E-1C45-8581-FF21ECBC5802}">
      <dgm:prSet/>
      <dgm:spPr/>
      <dgm:t>
        <a:bodyPr/>
        <a:lstStyle/>
        <a:p>
          <a:endParaRPr lang="en-US"/>
        </a:p>
      </dgm:t>
    </dgm:pt>
    <dgm:pt modelId="{C41E1596-A786-7D4B-B318-7D1925A30FB2}">
      <dgm:prSet/>
      <dgm:spPr/>
      <dgm:t>
        <a:bodyPr/>
        <a:lstStyle/>
        <a:p>
          <a:pPr rtl="0"/>
          <a:r>
            <a:rPr lang="en-US" dirty="0" smtClean="0"/>
            <a:t>Opportunity to get public health data in real-time</a:t>
          </a:r>
          <a:endParaRPr lang="en-US" dirty="0"/>
        </a:p>
      </dgm:t>
    </dgm:pt>
    <dgm:pt modelId="{76C1FEC1-AE12-5A40-B8EA-3C507988D9EA}" type="parTrans" cxnId="{8FEFC1DC-E772-1146-8092-4CFFAD6F1BF4}">
      <dgm:prSet/>
      <dgm:spPr/>
      <dgm:t>
        <a:bodyPr/>
        <a:lstStyle/>
        <a:p>
          <a:endParaRPr lang="en-US"/>
        </a:p>
      </dgm:t>
    </dgm:pt>
    <dgm:pt modelId="{62756844-0D5C-3843-811D-094503905C57}" type="sibTrans" cxnId="{8FEFC1DC-E772-1146-8092-4CFFAD6F1BF4}">
      <dgm:prSet/>
      <dgm:spPr/>
      <dgm:t>
        <a:bodyPr/>
        <a:lstStyle/>
        <a:p>
          <a:endParaRPr lang="en-US"/>
        </a:p>
      </dgm:t>
    </dgm:pt>
    <dgm:pt modelId="{06A36F6C-85FA-3E42-887C-E52E8178B44D}" type="pres">
      <dgm:prSet presAssocID="{3A6E18C8-89FF-DB42-AEA0-1D4018697AA4}" presName="linear" presStyleCnt="0">
        <dgm:presLayoutVars>
          <dgm:dir/>
          <dgm:resizeHandles val="exact"/>
        </dgm:presLayoutVars>
      </dgm:prSet>
      <dgm:spPr/>
      <dgm:t>
        <a:bodyPr/>
        <a:lstStyle/>
        <a:p>
          <a:endParaRPr lang="en-US"/>
        </a:p>
      </dgm:t>
    </dgm:pt>
    <dgm:pt modelId="{08F07299-CD4F-FD48-9CD4-20F2169066B7}" type="pres">
      <dgm:prSet presAssocID="{6DB87F51-2813-6942-A649-00C51DE62905}" presName="comp" presStyleCnt="0"/>
      <dgm:spPr/>
    </dgm:pt>
    <dgm:pt modelId="{77D28925-BEE7-4648-AA65-0687964A5E80}" type="pres">
      <dgm:prSet presAssocID="{6DB87F51-2813-6942-A649-00C51DE62905}" presName="box" presStyleLbl="node1" presStyleIdx="0" presStyleCnt="3"/>
      <dgm:spPr/>
      <dgm:t>
        <a:bodyPr/>
        <a:lstStyle/>
        <a:p>
          <a:endParaRPr lang="en-US"/>
        </a:p>
      </dgm:t>
    </dgm:pt>
    <dgm:pt modelId="{A3DADF70-7943-BD4E-BBBB-440FDB2E7FA6}" type="pres">
      <dgm:prSet presAssocID="{6DB87F51-2813-6942-A649-00C51DE62905}"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7000" r="-7000"/>
          </a:stretch>
        </a:blipFill>
      </dgm:spPr>
    </dgm:pt>
    <dgm:pt modelId="{9BDE7AC5-612E-6E4E-94FD-011B4C1A1934}" type="pres">
      <dgm:prSet presAssocID="{6DB87F51-2813-6942-A649-00C51DE62905}" presName="text" presStyleLbl="node1" presStyleIdx="0" presStyleCnt="3">
        <dgm:presLayoutVars>
          <dgm:bulletEnabled val="1"/>
        </dgm:presLayoutVars>
      </dgm:prSet>
      <dgm:spPr/>
      <dgm:t>
        <a:bodyPr/>
        <a:lstStyle/>
        <a:p>
          <a:endParaRPr lang="en-US"/>
        </a:p>
      </dgm:t>
    </dgm:pt>
    <dgm:pt modelId="{5EF2D774-A2D9-E645-AB1E-646FC684569B}" type="pres">
      <dgm:prSet presAssocID="{1B5AE4C5-B744-A04D-96E6-80B5A1F9EBD7}" presName="spacer" presStyleCnt="0"/>
      <dgm:spPr/>
    </dgm:pt>
    <dgm:pt modelId="{E16ECF84-046F-3C4E-8AAA-C25BE5E4B520}" type="pres">
      <dgm:prSet presAssocID="{A65C3121-FB61-7544-83EF-A7E32927218F}" presName="comp" presStyleCnt="0"/>
      <dgm:spPr/>
    </dgm:pt>
    <dgm:pt modelId="{A7BA08CC-8BFE-A047-B8A6-06ADEBA7F148}" type="pres">
      <dgm:prSet presAssocID="{A65C3121-FB61-7544-83EF-A7E32927218F}" presName="box" presStyleLbl="node1" presStyleIdx="1" presStyleCnt="3"/>
      <dgm:spPr/>
      <dgm:t>
        <a:bodyPr/>
        <a:lstStyle/>
        <a:p>
          <a:endParaRPr lang="en-US"/>
        </a:p>
      </dgm:t>
    </dgm:pt>
    <dgm:pt modelId="{EB409E36-4B9A-6440-934A-AEB6077E3BE8}" type="pres">
      <dgm:prSet presAssocID="{A65C3121-FB61-7544-83EF-A7E32927218F}" presName="img"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13000" r="-13000"/>
          </a:stretch>
        </a:blipFill>
      </dgm:spPr>
    </dgm:pt>
    <dgm:pt modelId="{AC9CC0FC-8B70-C347-A860-95B4A772BEAE}" type="pres">
      <dgm:prSet presAssocID="{A65C3121-FB61-7544-83EF-A7E32927218F}" presName="text" presStyleLbl="node1" presStyleIdx="1" presStyleCnt="3">
        <dgm:presLayoutVars>
          <dgm:bulletEnabled val="1"/>
        </dgm:presLayoutVars>
      </dgm:prSet>
      <dgm:spPr/>
      <dgm:t>
        <a:bodyPr/>
        <a:lstStyle/>
        <a:p>
          <a:endParaRPr lang="en-US"/>
        </a:p>
      </dgm:t>
    </dgm:pt>
    <dgm:pt modelId="{265284EC-CC37-4E49-9FB2-93DBB46002EB}" type="pres">
      <dgm:prSet presAssocID="{FD2B6475-A3D2-3040-913D-083D2873DCC5}" presName="spacer" presStyleCnt="0"/>
      <dgm:spPr/>
    </dgm:pt>
    <dgm:pt modelId="{FC90AD5B-1EB2-4447-9B94-58942C09C009}" type="pres">
      <dgm:prSet presAssocID="{A9319D3F-05D9-2C49-85CD-6F96F75A7610}" presName="comp" presStyleCnt="0"/>
      <dgm:spPr/>
    </dgm:pt>
    <dgm:pt modelId="{2AC98A9A-1FF7-494D-AAD3-FF5E4DCBAEEA}" type="pres">
      <dgm:prSet presAssocID="{A9319D3F-05D9-2C49-85CD-6F96F75A7610}" presName="box" presStyleLbl="node1" presStyleIdx="2" presStyleCnt="3"/>
      <dgm:spPr/>
      <dgm:t>
        <a:bodyPr/>
        <a:lstStyle/>
        <a:p>
          <a:endParaRPr lang="en-US"/>
        </a:p>
      </dgm:t>
    </dgm:pt>
    <dgm:pt modelId="{4D4B2C9E-0201-5341-9A88-274E91D089B7}" type="pres">
      <dgm:prSet presAssocID="{A9319D3F-05D9-2C49-85CD-6F96F75A7610}" presName="img"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12000" r="-12000"/>
          </a:stretch>
        </a:blipFill>
      </dgm:spPr>
    </dgm:pt>
    <dgm:pt modelId="{7AEF518C-A822-2347-A47C-E91397EBB293}" type="pres">
      <dgm:prSet presAssocID="{A9319D3F-05D9-2C49-85CD-6F96F75A7610}" presName="text" presStyleLbl="node1" presStyleIdx="2" presStyleCnt="3">
        <dgm:presLayoutVars>
          <dgm:bulletEnabled val="1"/>
        </dgm:presLayoutVars>
      </dgm:prSet>
      <dgm:spPr/>
      <dgm:t>
        <a:bodyPr/>
        <a:lstStyle/>
        <a:p>
          <a:endParaRPr lang="en-US"/>
        </a:p>
      </dgm:t>
    </dgm:pt>
  </dgm:ptLst>
  <dgm:cxnLst>
    <dgm:cxn modelId="{25C73985-4F31-5C4D-BB9E-028B3D53E536}" type="presOf" srcId="{C41E1596-A786-7D4B-B318-7D1925A30FB2}" destId="{2AC98A9A-1FF7-494D-AAD3-FF5E4DCBAEEA}" srcOrd="0" destOrd="1" presId="urn:microsoft.com/office/officeart/2005/8/layout/vList4"/>
    <dgm:cxn modelId="{D83C6C26-D55E-1C45-8581-FF21ECBC5802}" srcId="{3A6E18C8-89FF-DB42-AEA0-1D4018697AA4}" destId="{A9319D3F-05D9-2C49-85CD-6F96F75A7610}" srcOrd="2" destOrd="0" parTransId="{6EF3C7E2-70EC-0D4F-A6AF-E64DFDC467D0}" sibTransId="{5585E811-953C-CD45-AB21-7350F20D56A7}"/>
    <dgm:cxn modelId="{DCB33976-11EC-9D48-BFF4-4396EB9D6FE2}" type="presOf" srcId="{A9319D3F-05D9-2C49-85CD-6F96F75A7610}" destId="{2AC98A9A-1FF7-494D-AAD3-FF5E4DCBAEEA}" srcOrd="0" destOrd="0" presId="urn:microsoft.com/office/officeart/2005/8/layout/vList4"/>
    <dgm:cxn modelId="{06DC0E62-C0DD-374D-B71B-711B0BF65944}" type="presOf" srcId="{2F7A12B0-2530-3F4A-A547-072353AF4F64}" destId="{9BDE7AC5-612E-6E4E-94FD-011B4C1A1934}" srcOrd="1" destOrd="1" presId="urn:microsoft.com/office/officeart/2005/8/layout/vList4"/>
    <dgm:cxn modelId="{CC0CA52D-83F0-0049-BCD1-92E5DA7F94DE}" type="presOf" srcId="{C41E1596-A786-7D4B-B318-7D1925A30FB2}" destId="{7AEF518C-A822-2347-A47C-E91397EBB293}" srcOrd="1" destOrd="1" presId="urn:microsoft.com/office/officeart/2005/8/layout/vList4"/>
    <dgm:cxn modelId="{2AE761B3-73B0-EE40-B932-40795E9A59A5}" type="presOf" srcId="{6DB87F51-2813-6942-A649-00C51DE62905}" destId="{77D28925-BEE7-4648-AA65-0687964A5E80}" srcOrd="0" destOrd="0" presId="urn:microsoft.com/office/officeart/2005/8/layout/vList4"/>
    <dgm:cxn modelId="{E452BD3D-4ECC-5241-AA04-7787E82F3093}" srcId="{6DB87F51-2813-6942-A649-00C51DE62905}" destId="{2F7A12B0-2530-3F4A-A547-072353AF4F64}" srcOrd="0" destOrd="0" parTransId="{00B07D5E-A133-184A-8FE9-EB8189F8544A}" sibTransId="{9F04C630-48D4-BC49-8D0F-D15B1981F3D8}"/>
    <dgm:cxn modelId="{F787A729-88BC-0841-ABEF-B6C66DD876E8}" type="presOf" srcId="{412A0329-4AD8-BC4F-9EBE-F427EA5B3387}" destId="{AC9CC0FC-8B70-C347-A860-95B4A772BEAE}" srcOrd="1" destOrd="1" presId="urn:microsoft.com/office/officeart/2005/8/layout/vList4"/>
    <dgm:cxn modelId="{8AF0D1E3-B605-3E4D-A674-712AB7C38E8A}" type="presOf" srcId="{A9319D3F-05D9-2C49-85CD-6F96F75A7610}" destId="{7AEF518C-A822-2347-A47C-E91397EBB293}" srcOrd="1" destOrd="0" presId="urn:microsoft.com/office/officeart/2005/8/layout/vList4"/>
    <dgm:cxn modelId="{AEB06009-1B0C-6E4A-A116-2A54760C9A8E}" type="presOf" srcId="{3A6E18C8-89FF-DB42-AEA0-1D4018697AA4}" destId="{06A36F6C-85FA-3E42-887C-E52E8178B44D}" srcOrd="0" destOrd="0" presId="urn:microsoft.com/office/officeart/2005/8/layout/vList4"/>
    <dgm:cxn modelId="{53306A2D-FD2A-484B-B5BE-26228CE94C3C}" type="presOf" srcId="{2F7A12B0-2530-3F4A-A547-072353AF4F64}" destId="{77D28925-BEE7-4648-AA65-0687964A5E80}" srcOrd="0" destOrd="1" presId="urn:microsoft.com/office/officeart/2005/8/layout/vList4"/>
    <dgm:cxn modelId="{8FEFC1DC-E772-1146-8092-4CFFAD6F1BF4}" srcId="{A9319D3F-05D9-2C49-85CD-6F96F75A7610}" destId="{C41E1596-A786-7D4B-B318-7D1925A30FB2}" srcOrd="0" destOrd="0" parTransId="{76C1FEC1-AE12-5A40-B8EA-3C507988D9EA}" sibTransId="{62756844-0D5C-3843-811D-094503905C57}"/>
    <dgm:cxn modelId="{3C2F9975-4FA1-B643-9719-EA9875E85227}" type="presOf" srcId="{A65C3121-FB61-7544-83EF-A7E32927218F}" destId="{A7BA08CC-8BFE-A047-B8A6-06ADEBA7F148}" srcOrd="0" destOrd="0" presId="urn:microsoft.com/office/officeart/2005/8/layout/vList4"/>
    <dgm:cxn modelId="{C9275B46-8527-3A4E-B4FD-FB8C95FB18BA}" type="presOf" srcId="{412A0329-4AD8-BC4F-9EBE-F427EA5B3387}" destId="{A7BA08CC-8BFE-A047-B8A6-06ADEBA7F148}" srcOrd="0" destOrd="1" presId="urn:microsoft.com/office/officeart/2005/8/layout/vList4"/>
    <dgm:cxn modelId="{01CED2E9-91D3-1841-98A9-8CD8DB523150}" srcId="{A65C3121-FB61-7544-83EF-A7E32927218F}" destId="{412A0329-4AD8-BC4F-9EBE-F427EA5B3387}" srcOrd="0" destOrd="0" parTransId="{CE8186E6-2D68-F543-AD0B-69528AF52FD1}" sibTransId="{D3A60456-36A1-5E48-A6B9-EEE36F1A4CB0}"/>
    <dgm:cxn modelId="{8F3BCCB0-FC53-1649-89E2-535291C13A1F}" srcId="{3A6E18C8-89FF-DB42-AEA0-1D4018697AA4}" destId="{6DB87F51-2813-6942-A649-00C51DE62905}" srcOrd="0" destOrd="0" parTransId="{E1731D90-CA2A-F44E-B20F-6AB341E32AAE}" sibTransId="{1B5AE4C5-B744-A04D-96E6-80B5A1F9EBD7}"/>
    <dgm:cxn modelId="{0DFC9B9B-4D82-2B40-85B4-30A6434261C8}" type="presOf" srcId="{A65C3121-FB61-7544-83EF-A7E32927218F}" destId="{AC9CC0FC-8B70-C347-A860-95B4A772BEAE}" srcOrd="1" destOrd="0" presId="urn:microsoft.com/office/officeart/2005/8/layout/vList4"/>
    <dgm:cxn modelId="{BD7CD6B4-D2FD-124F-BF3E-D3F404F13E17}" srcId="{3A6E18C8-89FF-DB42-AEA0-1D4018697AA4}" destId="{A65C3121-FB61-7544-83EF-A7E32927218F}" srcOrd="1" destOrd="0" parTransId="{C9F38227-1EDD-B94A-880A-5E38A514A7BF}" sibTransId="{FD2B6475-A3D2-3040-913D-083D2873DCC5}"/>
    <dgm:cxn modelId="{021E383D-FCEB-804F-BFA7-20A6CCA5DF0E}" type="presOf" srcId="{6DB87F51-2813-6942-A649-00C51DE62905}" destId="{9BDE7AC5-612E-6E4E-94FD-011B4C1A1934}" srcOrd="1" destOrd="0" presId="urn:microsoft.com/office/officeart/2005/8/layout/vList4"/>
    <dgm:cxn modelId="{69D515A3-6954-E449-8282-932A7BC12C20}" type="presParOf" srcId="{06A36F6C-85FA-3E42-887C-E52E8178B44D}" destId="{08F07299-CD4F-FD48-9CD4-20F2169066B7}" srcOrd="0" destOrd="0" presId="urn:microsoft.com/office/officeart/2005/8/layout/vList4"/>
    <dgm:cxn modelId="{91BA6702-A12F-6C48-B409-179B0F600AF9}" type="presParOf" srcId="{08F07299-CD4F-FD48-9CD4-20F2169066B7}" destId="{77D28925-BEE7-4648-AA65-0687964A5E80}" srcOrd="0" destOrd="0" presId="urn:microsoft.com/office/officeart/2005/8/layout/vList4"/>
    <dgm:cxn modelId="{1532356D-FF58-654D-8732-24E03F2E03D0}" type="presParOf" srcId="{08F07299-CD4F-FD48-9CD4-20F2169066B7}" destId="{A3DADF70-7943-BD4E-BBBB-440FDB2E7FA6}" srcOrd="1" destOrd="0" presId="urn:microsoft.com/office/officeart/2005/8/layout/vList4"/>
    <dgm:cxn modelId="{0BA91379-6E50-5540-9673-ABA9A1BBA44C}" type="presParOf" srcId="{08F07299-CD4F-FD48-9CD4-20F2169066B7}" destId="{9BDE7AC5-612E-6E4E-94FD-011B4C1A1934}" srcOrd="2" destOrd="0" presId="urn:microsoft.com/office/officeart/2005/8/layout/vList4"/>
    <dgm:cxn modelId="{ACE5A27B-BB85-784F-A806-1844F165307E}" type="presParOf" srcId="{06A36F6C-85FA-3E42-887C-E52E8178B44D}" destId="{5EF2D774-A2D9-E645-AB1E-646FC684569B}" srcOrd="1" destOrd="0" presId="urn:microsoft.com/office/officeart/2005/8/layout/vList4"/>
    <dgm:cxn modelId="{FFC09E30-6796-534E-9EA0-B491179EF9EA}" type="presParOf" srcId="{06A36F6C-85FA-3E42-887C-E52E8178B44D}" destId="{E16ECF84-046F-3C4E-8AAA-C25BE5E4B520}" srcOrd="2" destOrd="0" presId="urn:microsoft.com/office/officeart/2005/8/layout/vList4"/>
    <dgm:cxn modelId="{01655766-6E13-6449-831E-80B386080DA0}" type="presParOf" srcId="{E16ECF84-046F-3C4E-8AAA-C25BE5E4B520}" destId="{A7BA08CC-8BFE-A047-B8A6-06ADEBA7F148}" srcOrd="0" destOrd="0" presId="urn:microsoft.com/office/officeart/2005/8/layout/vList4"/>
    <dgm:cxn modelId="{5ECED18A-B283-A244-8EAF-4B1E4415E675}" type="presParOf" srcId="{E16ECF84-046F-3C4E-8AAA-C25BE5E4B520}" destId="{EB409E36-4B9A-6440-934A-AEB6077E3BE8}" srcOrd="1" destOrd="0" presId="urn:microsoft.com/office/officeart/2005/8/layout/vList4"/>
    <dgm:cxn modelId="{5A5A03CC-EEB1-7C44-86BC-48D4A025ED66}" type="presParOf" srcId="{E16ECF84-046F-3C4E-8AAA-C25BE5E4B520}" destId="{AC9CC0FC-8B70-C347-A860-95B4A772BEAE}" srcOrd="2" destOrd="0" presId="urn:microsoft.com/office/officeart/2005/8/layout/vList4"/>
    <dgm:cxn modelId="{D433EDE7-1AEC-2448-A700-9212827D50E1}" type="presParOf" srcId="{06A36F6C-85FA-3E42-887C-E52E8178B44D}" destId="{265284EC-CC37-4E49-9FB2-93DBB46002EB}" srcOrd="3" destOrd="0" presId="urn:microsoft.com/office/officeart/2005/8/layout/vList4"/>
    <dgm:cxn modelId="{C31B16E7-6679-5942-A130-13A75B15C859}" type="presParOf" srcId="{06A36F6C-85FA-3E42-887C-E52E8178B44D}" destId="{FC90AD5B-1EB2-4447-9B94-58942C09C009}" srcOrd="4" destOrd="0" presId="urn:microsoft.com/office/officeart/2005/8/layout/vList4"/>
    <dgm:cxn modelId="{CF623F1F-163B-EE44-AA64-D6F64454A7CA}" type="presParOf" srcId="{FC90AD5B-1EB2-4447-9B94-58942C09C009}" destId="{2AC98A9A-1FF7-494D-AAD3-FF5E4DCBAEEA}" srcOrd="0" destOrd="0" presId="urn:microsoft.com/office/officeart/2005/8/layout/vList4"/>
    <dgm:cxn modelId="{28291EFE-F27C-0743-9D1A-5A2BD9D35996}" type="presParOf" srcId="{FC90AD5B-1EB2-4447-9B94-58942C09C009}" destId="{4D4B2C9E-0201-5341-9A88-274E91D089B7}" srcOrd="1" destOrd="0" presId="urn:microsoft.com/office/officeart/2005/8/layout/vList4"/>
    <dgm:cxn modelId="{A698514E-EC14-844D-A8CC-2B55C85063E2}" type="presParOf" srcId="{FC90AD5B-1EB2-4447-9B94-58942C09C009}" destId="{7AEF518C-A822-2347-A47C-E91397EBB293}"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A6E18C8-89FF-DB42-AEA0-1D4018697AA4}" type="doc">
      <dgm:prSet loTypeId="urn:microsoft.com/office/officeart/2005/8/layout/vList4" loCatId="" qsTypeId="urn:microsoft.com/office/officeart/2005/8/quickstyle/simple4" qsCatId="simple" csTypeId="urn:microsoft.com/office/officeart/2005/8/colors/accent0_2" csCatId="mainScheme" phldr="1"/>
      <dgm:spPr/>
      <dgm:t>
        <a:bodyPr/>
        <a:lstStyle/>
        <a:p>
          <a:endParaRPr lang="en-US"/>
        </a:p>
      </dgm:t>
    </dgm:pt>
    <dgm:pt modelId="{6DB87F51-2813-6942-A649-00C51DE62905}">
      <dgm:prSet/>
      <dgm:spPr/>
      <dgm:t>
        <a:bodyPr/>
        <a:lstStyle/>
        <a:p>
          <a:pPr rtl="0"/>
          <a:r>
            <a:rPr lang="en-US" b="1" i="0" dirty="0" smtClean="0"/>
            <a:t>D</a:t>
          </a:r>
          <a:r>
            <a:rPr lang="en-US" b="1" dirty="0" smtClean="0"/>
            <a:t>ifferent information behaviors</a:t>
          </a:r>
          <a:endParaRPr lang="en-US" dirty="0"/>
        </a:p>
      </dgm:t>
    </dgm:pt>
    <dgm:pt modelId="{E1731D90-CA2A-F44E-B20F-6AB341E32AAE}" type="parTrans" cxnId="{8F3BCCB0-FC53-1649-89E2-535291C13A1F}">
      <dgm:prSet/>
      <dgm:spPr/>
      <dgm:t>
        <a:bodyPr/>
        <a:lstStyle/>
        <a:p>
          <a:endParaRPr lang="en-US"/>
        </a:p>
      </dgm:t>
    </dgm:pt>
    <dgm:pt modelId="{1B5AE4C5-B744-A04D-96E6-80B5A1F9EBD7}" type="sibTrans" cxnId="{8F3BCCB0-FC53-1649-89E2-535291C13A1F}">
      <dgm:prSet/>
      <dgm:spPr/>
      <dgm:t>
        <a:bodyPr/>
        <a:lstStyle/>
        <a:p>
          <a:endParaRPr lang="en-US"/>
        </a:p>
      </dgm:t>
    </dgm:pt>
    <dgm:pt modelId="{2D2A3878-F55E-1D48-9328-692831A1A5B8}">
      <dgm:prSet/>
      <dgm:spPr/>
      <dgm:t>
        <a:bodyPr/>
        <a:lstStyle/>
        <a:p>
          <a:r>
            <a:rPr lang="en-US" i="0" smtClean="0"/>
            <a:t>Access to technology </a:t>
          </a:r>
          <a:r>
            <a:rPr lang="en-US" i="0" smtClean="0">
              <a:latin typeface="Times New Roman" panose="02020603050405020304" pitchFamily="18" charset="0"/>
              <a:cs typeface="Times New Roman" panose="02020603050405020304" pitchFamily="18" charset="0"/>
            </a:rPr>
            <a:t>≠ </a:t>
          </a:r>
          <a:r>
            <a:rPr lang="en-US" i="0" smtClean="0">
              <a:latin typeface="+mn-lt"/>
              <a:cs typeface="Times New Roman" panose="02020603050405020304" pitchFamily="18" charset="0"/>
            </a:rPr>
            <a:t>use of technology</a:t>
          </a:r>
          <a:endParaRPr lang="en-US" i="0" dirty="0">
            <a:latin typeface="+mn-lt"/>
          </a:endParaRPr>
        </a:p>
      </dgm:t>
    </dgm:pt>
    <dgm:pt modelId="{0A0D45A6-8CEB-8C42-9B83-E30ADE35FF62}" type="parTrans" cxnId="{9408F303-C666-6243-B190-10A97F4890CD}">
      <dgm:prSet/>
      <dgm:spPr/>
      <dgm:t>
        <a:bodyPr/>
        <a:lstStyle/>
        <a:p>
          <a:endParaRPr lang="en-US"/>
        </a:p>
      </dgm:t>
    </dgm:pt>
    <dgm:pt modelId="{BF1A5CF9-9AF4-6C46-8983-A0FE7F602559}" type="sibTrans" cxnId="{9408F303-C666-6243-B190-10A97F4890CD}">
      <dgm:prSet/>
      <dgm:spPr/>
      <dgm:t>
        <a:bodyPr/>
        <a:lstStyle/>
        <a:p>
          <a:endParaRPr lang="en-US"/>
        </a:p>
      </dgm:t>
    </dgm:pt>
    <dgm:pt modelId="{4989BFD6-A0B8-794A-B5B5-6C0591604B5F}">
      <dgm:prSet/>
      <dgm:spPr/>
      <dgm:t>
        <a:bodyPr/>
        <a:lstStyle/>
        <a:p>
          <a:r>
            <a:rPr lang="en-US" b="1" dirty="0" smtClean="0"/>
            <a:t>Different resources </a:t>
          </a:r>
          <a:endParaRPr lang="en-US" b="1" dirty="0"/>
        </a:p>
      </dgm:t>
    </dgm:pt>
    <dgm:pt modelId="{CA927183-9F00-F347-9C5F-69DEF6733F47}" type="parTrans" cxnId="{582FE118-8229-9C41-8812-6B4121C5BB69}">
      <dgm:prSet/>
      <dgm:spPr/>
      <dgm:t>
        <a:bodyPr/>
        <a:lstStyle/>
        <a:p>
          <a:endParaRPr lang="en-US"/>
        </a:p>
      </dgm:t>
    </dgm:pt>
    <dgm:pt modelId="{EE99F22B-17EA-974C-8371-66D8DAFA4C9C}" type="sibTrans" cxnId="{582FE118-8229-9C41-8812-6B4121C5BB69}">
      <dgm:prSet/>
      <dgm:spPr/>
      <dgm:t>
        <a:bodyPr/>
        <a:lstStyle/>
        <a:p>
          <a:endParaRPr lang="en-US"/>
        </a:p>
      </dgm:t>
    </dgm:pt>
    <dgm:pt modelId="{51DD4403-07E9-2342-B29D-7495A3F4F087}">
      <dgm:prSet/>
      <dgm:spPr/>
      <dgm:t>
        <a:bodyPr/>
        <a:lstStyle/>
        <a:p>
          <a:r>
            <a:rPr lang="en-US" i="0" dirty="0" smtClean="0"/>
            <a:t>“Pandora” model for adaptive learning</a:t>
          </a:r>
          <a:endParaRPr lang="en-US" i="0" dirty="0"/>
        </a:p>
      </dgm:t>
    </dgm:pt>
    <dgm:pt modelId="{F9F8A2DA-6F56-344A-A04D-B9119907A921}" type="parTrans" cxnId="{5D026148-5B77-AE43-8491-8C0AC776CF38}">
      <dgm:prSet/>
      <dgm:spPr/>
      <dgm:t>
        <a:bodyPr/>
        <a:lstStyle/>
        <a:p>
          <a:endParaRPr lang="en-US"/>
        </a:p>
      </dgm:t>
    </dgm:pt>
    <dgm:pt modelId="{CD31CB74-B6B6-AD42-8896-5057F92007AE}" type="sibTrans" cxnId="{5D026148-5B77-AE43-8491-8C0AC776CF38}">
      <dgm:prSet/>
      <dgm:spPr/>
      <dgm:t>
        <a:bodyPr/>
        <a:lstStyle/>
        <a:p>
          <a:endParaRPr lang="en-US"/>
        </a:p>
      </dgm:t>
    </dgm:pt>
    <dgm:pt modelId="{06A36F6C-85FA-3E42-887C-E52E8178B44D}" type="pres">
      <dgm:prSet presAssocID="{3A6E18C8-89FF-DB42-AEA0-1D4018697AA4}" presName="linear" presStyleCnt="0">
        <dgm:presLayoutVars>
          <dgm:dir/>
          <dgm:resizeHandles val="exact"/>
        </dgm:presLayoutVars>
      </dgm:prSet>
      <dgm:spPr/>
      <dgm:t>
        <a:bodyPr/>
        <a:lstStyle/>
        <a:p>
          <a:endParaRPr lang="en-US"/>
        </a:p>
      </dgm:t>
    </dgm:pt>
    <dgm:pt modelId="{08F07299-CD4F-FD48-9CD4-20F2169066B7}" type="pres">
      <dgm:prSet presAssocID="{6DB87F51-2813-6942-A649-00C51DE62905}" presName="comp" presStyleCnt="0"/>
      <dgm:spPr/>
    </dgm:pt>
    <dgm:pt modelId="{77D28925-BEE7-4648-AA65-0687964A5E80}" type="pres">
      <dgm:prSet presAssocID="{6DB87F51-2813-6942-A649-00C51DE62905}" presName="box" presStyleLbl="node1" presStyleIdx="0" presStyleCnt="2"/>
      <dgm:spPr/>
      <dgm:t>
        <a:bodyPr/>
        <a:lstStyle/>
        <a:p>
          <a:endParaRPr lang="en-US"/>
        </a:p>
      </dgm:t>
    </dgm:pt>
    <dgm:pt modelId="{A3DADF70-7943-BD4E-BBBB-440FDB2E7FA6}" type="pres">
      <dgm:prSet presAssocID="{6DB87F51-2813-6942-A649-00C51DE62905}" presName="img"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dgm:spPr>
    </dgm:pt>
    <dgm:pt modelId="{9BDE7AC5-612E-6E4E-94FD-011B4C1A1934}" type="pres">
      <dgm:prSet presAssocID="{6DB87F51-2813-6942-A649-00C51DE62905}" presName="text" presStyleLbl="node1" presStyleIdx="0" presStyleCnt="2">
        <dgm:presLayoutVars>
          <dgm:bulletEnabled val="1"/>
        </dgm:presLayoutVars>
      </dgm:prSet>
      <dgm:spPr/>
      <dgm:t>
        <a:bodyPr/>
        <a:lstStyle/>
        <a:p>
          <a:endParaRPr lang="en-US"/>
        </a:p>
      </dgm:t>
    </dgm:pt>
    <dgm:pt modelId="{5EF2D774-A2D9-E645-AB1E-646FC684569B}" type="pres">
      <dgm:prSet presAssocID="{1B5AE4C5-B744-A04D-96E6-80B5A1F9EBD7}" presName="spacer" presStyleCnt="0"/>
      <dgm:spPr/>
    </dgm:pt>
    <dgm:pt modelId="{6EEF9F76-7C51-A943-B7C4-9AFBD06B3EA4}" type="pres">
      <dgm:prSet presAssocID="{4989BFD6-A0B8-794A-B5B5-6C0591604B5F}" presName="comp" presStyleCnt="0"/>
      <dgm:spPr/>
    </dgm:pt>
    <dgm:pt modelId="{2D14E743-BBC5-2A47-B392-3041068F6C89}" type="pres">
      <dgm:prSet presAssocID="{4989BFD6-A0B8-794A-B5B5-6C0591604B5F}" presName="box" presStyleLbl="node1" presStyleIdx="1" presStyleCnt="2"/>
      <dgm:spPr/>
      <dgm:t>
        <a:bodyPr/>
        <a:lstStyle/>
        <a:p>
          <a:endParaRPr lang="en-US"/>
        </a:p>
      </dgm:t>
    </dgm:pt>
    <dgm:pt modelId="{4BD3B60C-F0EA-734A-B69F-B18E3E55B328}" type="pres">
      <dgm:prSet presAssocID="{4989BFD6-A0B8-794A-B5B5-6C0591604B5F}" presName="img" presStyleLbl="fgImgPlac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l="-4000" r="-4000"/>
          </a:stretch>
        </a:blipFill>
      </dgm:spPr>
    </dgm:pt>
    <dgm:pt modelId="{395F28F1-10A8-9143-A7B7-BD11EC1C4E21}" type="pres">
      <dgm:prSet presAssocID="{4989BFD6-A0B8-794A-B5B5-6C0591604B5F}" presName="text" presStyleLbl="node1" presStyleIdx="1" presStyleCnt="2">
        <dgm:presLayoutVars>
          <dgm:bulletEnabled val="1"/>
        </dgm:presLayoutVars>
      </dgm:prSet>
      <dgm:spPr/>
      <dgm:t>
        <a:bodyPr/>
        <a:lstStyle/>
        <a:p>
          <a:endParaRPr lang="en-US"/>
        </a:p>
      </dgm:t>
    </dgm:pt>
  </dgm:ptLst>
  <dgm:cxnLst>
    <dgm:cxn modelId="{5D026148-5B77-AE43-8491-8C0AC776CF38}" srcId="{4989BFD6-A0B8-794A-B5B5-6C0591604B5F}" destId="{51DD4403-07E9-2342-B29D-7495A3F4F087}" srcOrd="0" destOrd="0" parTransId="{F9F8A2DA-6F56-344A-A04D-B9119907A921}" sibTransId="{CD31CB74-B6B6-AD42-8896-5057F92007AE}"/>
    <dgm:cxn modelId="{582FE118-8229-9C41-8812-6B4121C5BB69}" srcId="{3A6E18C8-89FF-DB42-AEA0-1D4018697AA4}" destId="{4989BFD6-A0B8-794A-B5B5-6C0591604B5F}" srcOrd="1" destOrd="0" parTransId="{CA927183-9F00-F347-9C5F-69DEF6733F47}" sibTransId="{EE99F22B-17EA-974C-8371-66D8DAFA4C9C}"/>
    <dgm:cxn modelId="{E024A83E-6285-7440-B7E4-15360F244237}" type="presOf" srcId="{6DB87F51-2813-6942-A649-00C51DE62905}" destId="{9BDE7AC5-612E-6E4E-94FD-011B4C1A1934}" srcOrd="1" destOrd="0" presId="urn:microsoft.com/office/officeart/2005/8/layout/vList4"/>
    <dgm:cxn modelId="{302BC494-5AD7-5641-872E-869B77AC32E9}" type="presOf" srcId="{4989BFD6-A0B8-794A-B5B5-6C0591604B5F}" destId="{395F28F1-10A8-9143-A7B7-BD11EC1C4E21}" srcOrd="1" destOrd="0" presId="urn:microsoft.com/office/officeart/2005/8/layout/vList4"/>
    <dgm:cxn modelId="{4042E044-1A51-0241-9D73-4794DF741A24}" type="presOf" srcId="{51DD4403-07E9-2342-B29D-7495A3F4F087}" destId="{395F28F1-10A8-9143-A7B7-BD11EC1C4E21}" srcOrd="1" destOrd="1" presId="urn:microsoft.com/office/officeart/2005/8/layout/vList4"/>
    <dgm:cxn modelId="{326C80C7-E84C-AF4C-9AE6-5C0E696927A6}" type="presOf" srcId="{51DD4403-07E9-2342-B29D-7495A3F4F087}" destId="{2D14E743-BBC5-2A47-B392-3041068F6C89}" srcOrd="0" destOrd="1" presId="urn:microsoft.com/office/officeart/2005/8/layout/vList4"/>
    <dgm:cxn modelId="{8F3BCCB0-FC53-1649-89E2-535291C13A1F}" srcId="{3A6E18C8-89FF-DB42-AEA0-1D4018697AA4}" destId="{6DB87F51-2813-6942-A649-00C51DE62905}" srcOrd="0" destOrd="0" parTransId="{E1731D90-CA2A-F44E-B20F-6AB341E32AAE}" sibTransId="{1B5AE4C5-B744-A04D-96E6-80B5A1F9EBD7}"/>
    <dgm:cxn modelId="{52B3086E-D7DA-6D4E-B87C-9F92276518CE}" type="presOf" srcId="{4989BFD6-A0B8-794A-B5B5-6C0591604B5F}" destId="{2D14E743-BBC5-2A47-B392-3041068F6C89}" srcOrd="0" destOrd="0" presId="urn:microsoft.com/office/officeart/2005/8/layout/vList4"/>
    <dgm:cxn modelId="{660769A4-F9D2-2840-9D99-17D45D2F07F4}" type="presOf" srcId="{6DB87F51-2813-6942-A649-00C51DE62905}" destId="{77D28925-BEE7-4648-AA65-0687964A5E80}" srcOrd="0" destOrd="0" presId="urn:microsoft.com/office/officeart/2005/8/layout/vList4"/>
    <dgm:cxn modelId="{C03DBEC6-3214-B045-AE4A-3DF21E27CBA6}" type="presOf" srcId="{2D2A3878-F55E-1D48-9328-692831A1A5B8}" destId="{77D28925-BEE7-4648-AA65-0687964A5E80}" srcOrd="0" destOrd="1" presId="urn:microsoft.com/office/officeart/2005/8/layout/vList4"/>
    <dgm:cxn modelId="{864EE301-19B9-014E-BF7E-BD25EE3B0393}" type="presOf" srcId="{3A6E18C8-89FF-DB42-AEA0-1D4018697AA4}" destId="{06A36F6C-85FA-3E42-887C-E52E8178B44D}" srcOrd="0" destOrd="0" presId="urn:microsoft.com/office/officeart/2005/8/layout/vList4"/>
    <dgm:cxn modelId="{00ECADD4-86E0-E443-A7D4-4102BA662DFD}" type="presOf" srcId="{2D2A3878-F55E-1D48-9328-692831A1A5B8}" destId="{9BDE7AC5-612E-6E4E-94FD-011B4C1A1934}" srcOrd="1" destOrd="1" presId="urn:microsoft.com/office/officeart/2005/8/layout/vList4"/>
    <dgm:cxn modelId="{9408F303-C666-6243-B190-10A97F4890CD}" srcId="{6DB87F51-2813-6942-A649-00C51DE62905}" destId="{2D2A3878-F55E-1D48-9328-692831A1A5B8}" srcOrd="0" destOrd="0" parTransId="{0A0D45A6-8CEB-8C42-9B83-E30ADE35FF62}" sibTransId="{BF1A5CF9-9AF4-6C46-8983-A0FE7F602559}"/>
    <dgm:cxn modelId="{424FFAF5-C45F-2F43-8281-8CDCCDF79DDA}" type="presParOf" srcId="{06A36F6C-85FA-3E42-887C-E52E8178B44D}" destId="{08F07299-CD4F-FD48-9CD4-20F2169066B7}" srcOrd="0" destOrd="0" presId="urn:microsoft.com/office/officeart/2005/8/layout/vList4"/>
    <dgm:cxn modelId="{894F3692-A19D-FA42-B590-6F29389E2CCA}" type="presParOf" srcId="{08F07299-CD4F-FD48-9CD4-20F2169066B7}" destId="{77D28925-BEE7-4648-AA65-0687964A5E80}" srcOrd="0" destOrd="0" presId="urn:microsoft.com/office/officeart/2005/8/layout/vList4"/>
    <dgm:cxn modelId="{77A53E70-415F-CD4A-9919-2E7D491EB60E}" type="presParOf" srcId="{08F07299-CD4F-FD48-9CD4-20F2169066B7}" destId="{A3DADF70-7943-BD4E-BBBB-440FDB2E7FA6}" srcOrd="1" destOrd="0" presId="urn:microsoft.com/office/officeart/2005/8/layout/vList4"/>
    <dgm:cxn modelId="{05C8C58D-4408-5447-9851-32CD10F5D5A4}" type="presParOf" srcId="{08F07299-CD4F-FD48-9CD4-20F2169066B7}" destId="{9BDE7AC5-612E-6E4E-94FD-011B4C1A1934}" srcOrd="2" destOrd="0" presId="urn:microsoft.com/office/officeart/2005/8/layout/vList4"/>
    <dgm:cxn modelId="{2F3A0A5E-40C8-3F45-B0C2-8528D4D05823}" type="presParOf" srcId="{06A36F6C-85FA-3E42-887C-E52E8178B44D}" destId="{5EF2D774-A2D9-E645-AB1E-646FC684569B}" srcOrd="1" destOrd="0" presId="urn:microsoft.com/office/officeart/2005/8/layout/vList4"/>
    <dgm:cxn modelId="{C79882F2-7EEE-8141-A2A8-46AD33A0CEFC}" type="presParOf" srcId="{06A36F6C-85FA-3E42-887C-E52E8178B44D}" destId="{6EEF9F76-7C51-A943-B7C4-9AFBD06B3EA4}" srcOrd="2" destOrd="0" presId="urn:microsoft.com/office/officeart/2005/8/layout/vList4"/>
    <dgm:cxn modelId="{74ECA37D-C861-0C41-9BF8-D705F80BC60B}" type="presParOf" srcId="{6EEF9F76-7C51-A943-B7C4-9AFBD06B3EA4}" destId="{2D14E743-BBC5-2A47-B392-3041068F6C89}" srcOrd="0" destOrd="0" presId="urn:microsoft.com/office/officeart/2005/8/layout/vList4"/>
    <dgm:cxn modelId="{8D86820A-7DE2-1E44-9438-5396C620E8F7}" type="presParOf" srcId="{6EEF9F76-7C51-A943-B7C4-9AFBD06B3EA4}" destId="{4BD3B60C-F0EA-734A-B69F-B18E3E55B328}" srcOrd="1" destOrd="0" presId="urn:microsoft.com/office/officeart/2005/8/layout/vList4"/>
    <dgm:cxn modelId="{1B6690A4-12AD-1E45-9945-D4B979F9288B}" type="presParOf" srcId="{6EEF9F76-7C51-A943-B7C4-9AFBD06B3EA4}" destId="{395F28F1-10A8-9143-A7B7-BD11EC1C4E21}"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A6E18C8-89FF-DB42-AEA0-1D4018697AA4}" type="doc">
      <dgm:prSet loTypeId="urn:microsoft.com/office/officeart/2005/8/layout/vList4" loCatId="" qsTypeId="urn:microsoft.com/office/officeart/2005/8/quickstyle/simple4" qsCatId="simple" csTypeId="urn:microsoft.com/office/officeart/2005/8/colors/accent0_2" csCatId="mainScheme" phldr="1"/>
      <dgm:spPr/>
      <dgm:t>
        <a:bodyPr/>
        <a:lstStyle/>
        <a:p>
          <a:endParaRPr lang="en-US"/>
        </a:p>
      </dgm:t>
    </dgm:pt>
    <dgm:pt modelId="{6DB87F51-2813-6942-A649-00C51DE62905}">
      <dgm:prSet/>
      <dgm:spPr/>
      <dgm:t>
        <a:bodyPr/>
        <a:lstStyle/>
        <a:p>
          <a:pPr rtl="0"/>
          <a:r>
            <a:rPr lang="en-US" b="1" dirty="0" smtClean="0"/>
            <a:t>Interactive messaging works!</a:t>
          </a:r>
          <a:endParaRPr lang="en-US" dirty="0"/>
        </a:p>
      </dgm:t>
    </dgm:pt>
    <dgm:pt modelId="{E1731D90-CA2A-F44E-B20F-6AB341E32AAE}" type="parTrans" cxnId="{8F3BCCB0-FC53-1649-89E2-535291C13A1F}">
      <dgm:prSet/>
      <dgm:spPr/>
      <dgm:t>
        <a:bodyPr/>
        <a:lstStyle/>
        <a:p>
          <a:endParaRPr lang="en-US"/>
        </a:p>
      </dgm:t>
    </dgm:pt>
    <dgm:pt modelId="{1B5AE4C5-B744-A04D-96E6-80B5A1F9EBD7}" type="sibTrans" cxnId="{8F3BCCB0-FC53-1649-89E2-535291C13A1F}">
      <dgm:prSet/>
      <dgm:spPr/>
      <dgm:t>
        <a:bodyPr/>
        <a:lstStyle/>
        <a:p>
          <a:endParaRPr lang="en-US"/>
        </a:p>
      </dgm:t>
    </dgm:pt>
    <dgm:pt modelId="{A65C3121-FB61-7544-83EF-A7E32927218F}">
      <dgm:prSet/>
      <dgm:spPr/>
      <dgm:t>
        <a:bodyPr/>
        <a:lstStyle/>
        <a:p>
          <a:pPr rtl="0"/>
          <a:r>
            <a:rPr lang="en-US" b="1" dirty="0" smtClean="0"/>
            <a:t>Message tailoring works!</a:t>
          </a:r>
        </a:p>
      </dgm:t>
    </dgm:pt>
    <dgm:pt modelId="{C9F38227-1EDD-B94A-880A-5E38A514A7BF}" type="parTrans" cxnId="{BD7CD6B4-D2FD-124F-BF3E-D3F404F13E17}">
      <dgm:prSet/>
      <dgm:spPr/>
      <dgm:t>
        <a:bodyPr/>
        <a:lstStyle/>
        <a:p>
          <a:endParaRPr lang="en-US"/>
        </a:p>
      </dgm:t>
    </dgm:pt>
    <dgm:pt modelId="{FD2B6475-A3D2-3040-913D-083D2873DCC5}" type="sibTrans" cxnId="{BD7CD6B4-D2FD-124F-BF3E-D3F404F13E17}">
      <dgm:prSet/>
      <dgm:spPr/>
      <dgm:t>
        <a:bodyPr/>
        <a:lstStyle/>
        <a:p>
          <a:endParaRPr lang="en-US"/>
        </a:p>
      </dgm:t>
    </dgm:pt>
    <dgm:pt modelId="{B2C3561B-5E47-5C4C-98BD-67ACD394A9A9}">
      <dgm:prSet/>
      <dgm:spPr/>
      <dgm:t>
        <a:bodyPr/>
        <a:lstStyle/>
        <a:p>
          <a:r>
            <a:rPr lang="en-US" i="0" smtClean="0"/>
            <a:t>Hybrid system: automated + human to human</a:t>
          </a:r>
          <a:endParaRPr lang="en-US" i="0" dirty="0"/>
        </a:p>
      </dgm:t>
    </dgm:pt>
    <dgm:pt modelId="{329CBA99-7A89-8842-90DD-137C4E312387}" type="parTrans" cxnId="{5B35B714-F01B-6542-AF34-131C6FC8F105}">
      <dgm:prSet/>
      <dgm:spPr/>
      <dgm:t>
        <a:bodyPr/>
        <a:lstStyle/>
        <a:p>
          <a:endParaRPr lang="en-US"/>
        </a:p>
      </dgm:t>
    </dgm:pt>
    <dgm:pt modelId="{6E721E4F-E76E-544D-9277-F8A1AD6778A4}" type="sibTrans" cxnId="{5B35B714-F01B-6542-AF34-131C6FC8F105}">
      <dgm:prSet/>
      <dgm:spPr/>
      <dgm:t>
        <a:bodyPr/>
        <a:lstStyle/>
        <a:p>
          <a:endParaRPr lang="en-US"/>
        </a:p>
      </dgm:t>
    </dgm:pt>
    <dgm:pt modelId="{64A5F60C-AEEA-C548-8FC4-74F40334311F}">
      <dgm:prSet/>
      <dgm:spPr/>
      <dgm:t>
        <a:bodyPr/>
        <a:lstStyle/>
        <a:p>
          <a:pPr rtl="0"/>
          <a:r>
            <a:rPr lang="en-US" i="0" dirty="0" smtClean="0"/>
            <a:t>Additional tailoring factors: time of the day to receive the message; current activity level of parent/child; locale</a:t>
          </a:r>
          <a:endParaRPr lang="en-US" b="1" dirty="0" smtClean="0"/>
        </a:p>
      </dgm:t>
    </dgm:pt>
    <dgm:pt modelId="{4CA43E5B-82A2-314F-A21B-35DCFFC55340}" type="parTrans" cxnId="{CCC4DC3F-DDCD-FC45-9582-BACF286A9007}">
      <dgm:prSet/>
      <dgm:spPr/>
      <dgm:t>
        <a:bodyPr/>
        <a:lstStyle/>
        <a:p>
          <a:endParaRPr lang="en-US"/>
        </a:p>
      </dgm:t>
    </dgm:pt>
    <dgm:pt modelId="{76945D69-18B2-D54E-B16C-A16C5D34C218}" type="sibTrans" cxnId="{CCC4DC3F-DDCD-FC45-9582-BACF286A9007}">
      <dgm:prSet/>
      <dgm:spPr/>
      <dgm:t>
        <a:bodyPr/>
        <a:lstStyle/>
        <a:p>
          <a:endParaRPr lang="en-US"/>
        </a:p>
      </dgm:t>
    </dgm:pt>
    <dgm:pt modelId="{A9319D3F-05D9-2C49-85CD-6F96F75A7610}">
      <dgm:prSet/>
      <dgm:spPr/>
      <dgm:t>
        <a:bodyPr/>
        <a:lstStyle/>
        <a:p>
          <a:pPr rtl="0"/>
          <a:r>
            <a:rPr lang="en-US" b="1" dirty="0" smtClean="0"/>
            <a:t>Texting fits into everyday life</a:t>
          </a:r>
          <a:endParaRPr lang="en-US" b="1" dirty="0"/>
        </a:p>
      </dgm:t>
    </dgm:pt>
    <dgm:pt modelId="{5585E811-953C-CD45-AB21-7350F20D56A7}" type="sibTrans" cxnId="{D83C6C26-D55E-1C45-8581-FF21ECBC5802}">
      <dgm:prSet/>
      <dgm:spPr/>
      <dgm:t>
        <a:bodyPr/>
        <a:lstStyle/>
        <a:p>
          <a:endParaRPr lang="en-US"/>
        </a:p>
      </dgm:t>
    </dgm:pt>
    <dgm:pt modelId="{6EF3C7E2-70EC-0D4F-A6AF-E64DFDC467D0}" type="parTrans" cxnId="{D83C6C26-D55E-1C45-8581-FF21ECBC5802}">
      <dgm:prSet/>
      <dgm:spPr/>
      <dgm:t>
        <a:bodyPr/>
        <a:lstStyle/>
        <a:p>
          <a:endParaRPr lang="en-US"/>
        </a:p>
      </dgm:t>
    </dgm:pt>
    <dgm:pt modelId="{23A6D7CA-35FD-1A46-8738-1499C9C7A7B0}">
      <dgm:prSet/>
      <dgm:spPr/>
      <dgm:t>
        <a:bodyPr/>
        <a:lstStyle/>
        <a:p>
          <a:pPr rtl="0"/>
          <a:r>
            <a:rPr lang="en-US" dirty="0" smtClean="0"/>
            <a:t>SMS integration into “quantified self” tracking dashboard</a:t>
          </a:r>
          <a:endParaRPr lang="en-US" dirty="0"/>
        </a:p>
      </dgm:t>
    </dgm:pt>
    <dgm:pt modelId="{EEA0204D-615D-3649-A964-8B7AB94AC428}" type="parTrans" cxnId="{D0215BB3-33D7-104D-90E8-AC670DB9A03E}">
      <dgm:prSet/>
      <dgm:spPr/>
      <dgm:t>
        <a:bodyPr/>
        <a:lstStyle/>
        <a:p>
          <a:endParaRPr lang="en-US"/>
        </a:p>
      </dgm:t>
    </dgm:pt>
    <dgm:pt modelId="{AE7B267A-DE93-6247-B14F-4C4637CD6D8F}" type="sibTrans" cxnId="{D0215BB3-33D7-104D-90E8-AC670DB9A03E}">
      <dgm:prSet/>
      <dgm:spPr/>
      <dgm:t>
        <a:bodyPr/>
        <a:lstStyle/>
        <a:p>
          <a:endParaRPr lang="en-US"/>
        </a:p>
      </dgm:t>
    </dgm:pt>
    <dgm:pt modelId="{06A36F6C-85FA-3E42-887C-E52E8178B44D}" type="pres">
      <dgm:prSet presAssocID="{3A6E18C8-89FF-DB42-AEA0-1D4018697AA4}" presName="linear" presStyleCnt="0">
        <dgm:presLayoutVars>
          <dgm:dir/>
          <dgm:resizeHandles val="exact"/>
        </dgm:presLayoutVars>
      </dgm:prSet>
      <dgm:spPr/>
      <dgm:t>
        <a:bodyPr/>
        <a:lstStyle/>
        <a:p>
          <a:endParaRPr lang="en-US"/>
        </a:p>
      </dgm:t>
    </dgm:pt>
    <dgm:pt modelId="{08F07299-CD4F-FD48-9CD4-20F2169066B7}" type="pres">
      <dgm:prSet presAssocID="{6DB87F51-2813-6942-A649-00C51DE62905}" presName="comp" presStyleCnt="0"/>
      <dgm:spPr/>
    </dgm:pt>
    <dgm:pt modelId="{77D28925-BEE7-4648-AA65-0687964A5E80}" type="pres">
      <dgm:prSet presAssocID="{6DB87F51-2813-6942-A649-00C51DE62905}" presName="box" presStyleLbl="node1" presStyleIdx="0" presStyleCnt="3"/>
      <dgm:spPr/>
      <dgm:t>
        <a:bodyPr/>
        <a:lstStyle/>
        <a:p>
          <a:endParaRPr lang="en-US"/>
        </a:p>
      </dgm:t>
    </dgm:pt>
    <dgm:pt modelId="{A3DADF70-7943-BD4E-BBBB-440FDB2E7FA6}" type="pres">
      <dgm:prSet presAssocID="{6DB87F51-2813-6942-A649-00C51DE62905}" presName="img" presStyleLbl="fgImgPlace1" presStyleIdx="0" presStyleCnt="3"/>
      <dgm:spPr>
        <a:blipFill rotWithShape="1">
          <a:blip xmlns:r="http://schemas.openxmlformats.org/officeDocument/2006/relationships" r:embed="rId1"/>
          <a:stretch>
            <a:fillRect/>
          </a:stretch>
        </a:blipFill>
      </dgm:spPr>
    </dgm:pt>
    <dgm:pt modelId="{9BDE7AC5-612E-6E4E-94FD-011B4C1A1934}" type="pres">
      <dgm:prSet presAssocID="{6DB87F51-2813-6942-A649-00C51DE62905}" presName="text" presStyleLbl="node1" presStyleIdx="0" presStyleCnt="3">
        <dgm:presLayoutVars>
          <dgm:bulletEnabled val="1"/>
        </dgm:presLayoutVars>
      </dgm:prSet>
      <dgm:spPr/>
      <dgm:t>
        <a:bodyPr/>
        <a:lstStyle/>
        <a:p>
          <a:endParaRPr lang="en-US"/>
        </a:p>
      </dgm:t>
    </dgm:pt>
    <dgm:pt modelId="{5EF2D774-A2D9-E645-AB1E-646FC684569B}" type="pres">
      <dgm:prSet presAssocID="{1B5AE4C5-B744-A04D-96E6-80B5A1F9EBD7}" presName="spacer" presStyleCnt="0"/>
      <dgm:spPr/>
    </dgm:pt>
    <dgm:pt modelId="{E16ECF84-046F-3C4E-8AAA-C25BE5E4B520}" type="pres">
      <dgm:prSet presAssocID="{A65C3121-FB61-7544-83EF-A7E32927218F}" presName="comp" presStyleCnt="0"/>
      <dgm:spPr/>
    </dgm:pt>
    <dgm:pt modelId="{A7BA08CC-8BFE-A047-B8A6-06ADEBA7F148}" type="pres">
      <dgm:prSet presAssocID="{A65C3121-FB61-7544-83EF-A7E32927218F}" presName="box" presStyleLbl="node1" presStyleIdx="1" presStyleCnt="3"/>
      <dgm:spPr/>
      <dgm:t>
        <a:bodyPr/>
        <a:lstStyle/>
        <a:p>
          <a:endParaRPr lang="en-US"/>
        </a:p>
      </dgm:t>
    </dgm:pt>
    <dgm:pt modelId="{EB409E36-4B9A-6440-934A-AEB6077E3BE8}" type="pres">
      <dgm:prSet presAssocID="{A65C3121-FB61-7544-83EF-A7E32927218F}" presName="img" presStyleLbl="fgImgPlace1" presStyleIdx="1" presStyleCnt="3"/>
      <dgm:spPr>
        <a:blipFill rotWithShape="1">
          <a:blip xmlns:r="http://schemas.openxmlformats.org/officeDocument/2006/relationships" r:embed="rId2"/>
          <a:stretch>
            <a:fillRect/>
          </a:stretch>
        </a:blipFill>
      </dgm:spPr>
    </dgm:pt>
    <dgm:pt modelId="{AC9CC0FC-8B70-C347-A860-95B4A772BEAE}" type="pres">
      <dgm:prSet presAssocID="{A65C3121-FB61-7544-83EF-A7E32927218F}" presName="text" presStyleLbl="node1" presStyleIdx="1" presStyleCnt="3">
        <dgm:presLayoutVars>
          <dgm:bulletEnabled val="1"/>
        </dgm:presLayoutVars>
      </dgm:prSet>
      <dgm:spPr/>
      <dgm:t>
        <a:bodyPr/>
        <a:lstStyle/>
        <a:p>
          <a:endParaRPr lang="en-US"/>
        </a:p>
      </dgm:t>
    </dgm:pt>
    <dgm:pt modelId="{265284EC-CC37-4E49-9FB2-93DBB46002EB}" type="pres">
      <dgm:prSet presAssocID="{FD2B6475-A3D2-3040-913D-083D2873DCC5}" presName="spacer" presStyleCnt="0"/>
      <dgm:spPr/>
    </dgm:pt>
    <dgm:pt modelId="{FC90AD5B-1EB2-4447-9B94-58942C09C009}" type="pres">
      <dgm:prSet presAssocID="{A9319D3F-05D9-2C49-85CD-6F96F75A7610}" presName="comp" presStyleCnt="0"/>
      <dgm:spPr/>
    </dgm:pt>
    <dgm:pt modelId="{2AC98A9A-1FF7-494D-AAD3-FF5E4DCBAEEA}" type="pres">
      <dgm:prSet presAssocID="{A9319D3F-05D9-2C49-85CD-6F96F75A7610}" presName="box" presStyleLbl="node1" presStyleIdx="2" presStyleCnt="3"/>
      <dgm:spPr/>
      <dgm:t>
        <a:bodyPr/>
        <a:lstStyle/>
        <a:p>
          <a:endParaRPr lang="en-US"/>
        </a:p>
      </dgm:t>
    </dgm:pt>
    <dgm:pt modelId="{4D4B2C9E-0201-5341-9A88-274E91D089B7}" type="pres">
      <dgm:prSet presAssocID="{A9319D3F-05D9-2C49-85CD-6F96F75A7610}" presName="img" presStyleLbl="fgImgPlace1" presStyleIdx="2" presStyleCnt="3"/>
      <dgm:spPr>
        <a:blipFill rotWithShape="1">
          <a:blip xmlns:r="http://schemas.openxmlformats.org/officeDocument/2006/relationships" r:embed="rId3"/>
          <a:stretch>
            <a:fillRect/>
          </a:stretch>
        </a:blipFill>
      </dgm:spPr>
    </dgm:pt>
    <dgm:pt modelId="{7AEF518C-A822-2347-A47C-E91397EBB293}" type="pres">
      <dgm:prSet presAssocID="{A9319D3F-05D9-2C49-85CD-6F96F75A7610}" presName="text" presStyleLbl="node1" presStyleIdx="2" presStyleCnt="3">
        <dgm:presLayoutVars>
          <dgm:bulletEnabled val="1"/>
        </dgm:presLayoutVars>
      </dgm:prSet>
      <dgm:spPr/>
      <dgm:t>
        <a:bodyPr/>
        <a:lstStyle/>
        <a:p>
          <a:endParaRPr lang="en-US"/>
        </a:p>
      </dgm:t>
    </dgm:pt>
  </dgm:ptLst>
  <dgm:cxnLst>
    <dgm:cxn modelId="{36AFC7AD-1F89-F540-A9DE-8F8700724904}" type="presOf" srcId="{64A5F60C-AEEA-C548-8FC4-74F40334311F}" destId="{A7BA08CC-8BFE-A047-B8A6-06ADEBA7F148}" srcOrd="0" destOrd="1" presId="urn:microsoft.com/office/officeart/2005/8/layout/vList4"/>
    <dgm:cxn modelId="{DC65543F-C80C-5740-9FCF-3B63480BC370}" type="presOf" srcId="{3A6E18C8-89FF-DB42-AEA0-1D4018697AA4}" destId="{06A36F6C-85FA-3E42-887C-E52E8178B44D}" srcOrd="0" destOrd="0" presId="urn:microsoft.com/office/officeart/2005/8/layout/vList4"/>
    <dgm:cxn modelId="{FC6ED7F6-E87F-E340-9901-CE6CE24872AE}" type="presOf" srcId="{23A6D7CA-35FD-1A46-8738-1499C9C7A7B0}" destId="{7AEF518C-A822-2347-A47C-E91397EBB293}" srcOrd="1" destOrd="1" presId="urn:microsoft.com/office/officeart/2005/8/layout/vList4"/>
    <dgm:cxn modelId="{DB6BC487-96B6-F149-B92A-F2389FBFC409}" type="presOf" srcId="{B2C3561B-5E47-5C4C-98BD-67ACD394A9A9}" destId="{77D28925-BEE7-4648-AA65-0687964A5E80}" srcOrd="0" destOrd="1" presId="urn:microsoft.com/office/officeart/2005/8/layout/vList4"/>
    <dgm:cxn modelId="{D83C6C26-D55E-1C45-8581-FF21ECBC5802}" srcId="{3A6E18C8-89FF-DB42-AEA0-1D4018697AA4}" destId="{A9319D3F-05D9-2C49-85CD-6F96F75A7610}" srcOrd="2" destOrd="0" parTransId="{6EF3C7E2-70EC-0D4F-A6AF-E64DFDC467D0}" sibTransId="{5585E811-953C-CD45-AB21-7350F20D56A7}"/>
    <dgm:cxn modelId="{2C0C24AC-0F4A-414B-8683-7D01AC810943}" type="presOf" srcId="{64A5F60C-AEEA-C548-8FC4-74F40334311F}" destId="{AC9CC0FC-8B70-C347-A860-95B4A772BEAE}" srcOrd="1" destOrd="1" presId="urn:microsoft.com/office/officeart/2005/8/layout/vList4"/>
    <dgm:cxn modelId="{D37B1F98-7938-7E4E-9BF7-2F8E680800A5}" type="presOf" srcId="{A9319D3F-05D9-2C49-85CD-6F96F75A7610}" destId="{2AC98A9A-1FF7-494D-AAD3-FF5E4DCBAEEA}" srcOrd="0" destOrd="0" presId="urn:microsoft.com/office/officeart/2005/8/layout/vList4"/>
    <dgm:cxn modelId="{D0215BB3-33D7-104D-90E8-AC670DB9A03E}" srcId="{A9319D3F-05D9-2C49-85CD-6F96F75A7610}" destId="{23A6D7CA-35FD-1A46-8738-1499C9C7A7B0}" srcOrd="0" destOrd="0" parTransId="{EEA0204D-615D-3649-A964-8B7AB94AC428}" sibTransId="{AE7B267A-DE93-6247-B14F-4C4637CD6D8F}"/>
    <dgm:cxn modelId="{8F3BCCB0-FC53-1649-89E2-535291C13A1F}" srcId="{3A6E18C8-89FF-DB42-AEA0-1D4018697AA4}" destId="{6DB87F51-2813-6942-A649-00C51DE62905}" srcOrd="0" destOrd="0" parTransId="{E1731D90-CA2A-F44E-B20F-6AB341E32AAE}" sibTransId="{1B5AE4C5-B744-A04D-96E6-80B5A1F9EBD7}"/>
    <dgm:cxn modelId="{CCC4DC3F-DDCD-FC45-9582-BACF286A9007}" srcId="{A65C3121-FB61-7544-83EF-A7E32927218F}" destId="{64A5F60C-AEEA-C548-8FC4-74F40334311F}" srcOrd="0" destOrd="0" parTransId="{4CA43E5B-82A2-314F-A21B-35DCFFC55340}" sibTransId="{76945D69-18B2-D54E-B16C-A16C5D34C218}"/>
    <dgm:cxn modelId="{BCAD4C00-EA5C-BD42-A826-FB213EAD343B}" type="presOf" srcId="{A65C3121-FB61-7544-83EF-A7E32927218F}" destId="{AC9CC0FC-8B70-C347-A860-95B4A772BEAE}" srcOrd="1" destOrd="0" presId="urn:microsoft.com/office/officeart/2005/8/layout/vList4"/>
    <dgm:cxn modelId="{BD7CD6B4-D2FD-124F-BF3E-D3F404F13E17}" srcId="{3A6E18C8-89FF-DB42-AEA0-1D4018697AA4}" destId="{A65C3121-FB61-7544-83EF-A7E32927218F}" srcOrd="1" destOrd="0" parTransId="{C9F38227-1EDD-B94A-880A-5E38A514A7BF}" sibTransId="{FD2B6475-A3D2-3040-913D-083D2873DCC5}"/>
    <dgm:cxn modelId="{17E52FCE-E3B0-3148-8709-661382CF047B}" type="presOf" srcId="{A65C3121-FB61-7544-83EF-A7E32927218F}" destId="{A7BA08CC-8BFE-A047-B8A6-06ADEBA7F148}" srcOrd="0" destOrd="0" presId="urn:microsoft.com/office/officeart/2005/8/layout/vList4"/>
    <dgm:cxn modelId="{D3E704F8-45A1-4047-AC72-0339FE21D55D}" type="presOf" srcId="{6DB87F51-2813-6942-A649-00C51DE62905}" destId="{9BDE7AC5-612E-6E4E-94FD-011B4C1A1934}" srcOrd="1" destOrd="0" presId="urn:microsoft.com/office/officeart/2005/8/layout/vList4"/>
    <dgm:cxn modelId="{EBBE6316-D9A8-414B-BFEE-0171C3AD6EF3}" type="presOf" srcId="{23A6D7CA-35FD-1A46-8738-1499C9C7A7B0}" destId="{2AC98A9A-1FF7-494D-AAD3-FF5E4DCBAEEA}" srcOrd="0" destOrd="1" presId="urn:microsoft.com/office/officeart/2005/8/layout/vList4"/>
    <dgm:cxn modelId="{06ACBDA3-FE97-DF4C-BA01-EA2692901EF0}" type="presOf" srcId="{6DB87F51-2813-6942-A649-00C51DE62905}" destId="{77D28925-BEE7-4648-AA65-0687964A5E80}" srcOrd="0" destOrd="0" presId="urn:microsoft.com/office/officeart/2005/8/layout/vList4"/>
    <dgm:cxn modelId="{32555331-EEF8-BF4C-A818-1540CDFDB485}" type="presOf" srcId="{B2C3561B-5E47-5C4C-98BD-67ACD394A9A9}" destId="{9BDE7AC5-612E-6E4E-94FD-011B4C1A1934}" srcOrd="1" destOrd="1" presId="urn:microsoft.com/office/officeart/2005/8/layout/vList4"/>
    <dgm:cxn modelId="{5B35B714-F01B-6542-AF34-131C6FC8F105}" srcId="{6DB87F51-2813-6942-A649-00C51DE62905}" destId="{B2C3561B-5E47-5C4C-98BD-67ACD394A9A9}" srcOrd="0" destOrd="0" parTransId="{329CBA99-7A89-8842-90DD-137C4E312387}" sibTransId="{6E721E4F-E76E-544D-9277-F8A1AD6778A4}"/>
    <dgm:cxn modelId="{ED60C5B9-90A4-3047-BA51-73D2E6869446}" type="presOf" srcId="{A9319D3F-05D9-2C49-85CD-6F96F75A7610}" destId="{7AEF518C-A822-2347-A47C-E91397EBB293}" srcOrd="1" destOrd="0" presId="urn:microsoft.com/office/officeart/2005/8/layout/vList4"/>
    <dgm:cxn modelId="{BDAC7F85-8C25-1640-803D-A45BC1EE530E}" type="presParOf" srcId="{06A36F6C-85FA-3E42-887C-E52E8178B44D}" destId="{08F07299-CD4F-FD48-9CD4-20F2169066B7}" srcOrd="0" destOrd="0" presId="urn:microsoft.com/office/officeart/2005/8/layout/vList4"/>
    <dgm:cxn modelId="{9D1712E7-16F6-ED4E-9AC0-D40228BF8C0A}" type="presParOf" srcId="{08F07299-CD4F-FD48-9CD4-20F2169066B7}" destId="{77D28925-BEE7-4648-AA65-0687964A5E80}" srcOrd="0" destOrd="0" presId="urn:microsoft.com/office/officeart/2005/8/layout/vList4"/>
    <dgm:cxn modelId="{D5301C8A-AABC-124A-9A37-52CD4E724047}" type="presParOf" srcId="{08F07299-CD4F-FD48-9CD4-20F2169066B7}" destId="{A3DADF70-7943-BD4E-BBBB-440FDB2E7FA6}" srcOrd="1" destOrd="0" presId="urn:microsoft.com/office/officeart/2005/8/layout/vList4"/>
    <dgm:cxn modelId="{ED587652-B530-374A-AF2C-E4E0344799E2}" type="presParOf" srcId="{08F07299-CD4F-FD48-9CD4-20F2169066B7}" destId="{9BDE7AC5-612E-6E4E-94FD-011B4C1A1934}" srcOrd="2" destOrd="0" presId="urn:microsoft.com/office/officeart/2005/8/layout/vList4"/>
    <dgm:cxn modelId="{A2AD15F9-0D19-7C4B-8D74-74301CDE579D}" type="presParOf" srcId="{06A36F6C-85FA-3E42-887C-E52E8178B44D}" destId="{5EF2D774-A2D9-E645-AB1E-646FC684569B}" srcOrd="1" destOrd="0" presId="urn:microsoft.com/office/officeart/2005/8/layout/vList4"/>
    <dgm:cxn modelId="{D9857D1D-44F8-9340-BE66-2FC859C751BA}" type="presParOf" srcId="{06A36F6C-85FA-3E42-887C-E52E8178B44D}" destId="{E16ECF84-046F-3C4E-8AAA-C25BE5E4B520}" srcOrd="2" destOrd="0" presId="urn:microsoft.com/office/officeart/2005/8/layout/vList4"/>
    <dgm:cxn modelId="{C572B279-8933-A44F-B34C-F1DDC72CD91F}" type="presParOf" srcId="{E16ECF84-046F-3C4E-8AAA-C25BE5E4B520}" destId="{A7BA08CC-8BFE-A047-B8A6-06ADEBA7F148}" srcOrd="0" destOrd="0" presId="urn:microsoft.com/office/officeart/2005/8/layout/vList4"/>
    <dgm:cxn modelId="{E1AD166E-24B3-EA4D-9464-EF662685E8B2}" type="presParOf" srcId="{E16ECF84-046F-3C4E-8AAA-C25BE5E4B520}" destId="{EB409E36-4B9A-6440-934A-AEB6077E3BE8}" srcOrd="1" destOrd="0" presId="urn:microsoft.com/office/officeart/2005/8/layout/vList4"/>
    <dgm:cxn modelId="{6EB68063-02E3-C540-880F-FC967C1A22A3}" type="presParOf" srcId="{E16ECF84-046F-3C4E-8AAA-C25BE5E4B520}" destId="{AC9CC0FC-8B70-C347-A860-95B4A772BEAE}" srcOrd="2" destOrd="0" presId="urn:microsoft.com/office/officeart/2005/8/layout/vList4"/>
    <dgm:cxn modelId="{65CE38AD-F1A3-874F-A535-D6D528F591EC}" type="presParOf" srcId="{06A36F6C-85FA-3E42-887C-E52E8178B44D}" destId="{265284EC-CC37-4E49-9FB2-93DBB46002EB}" srcOrd="3" destOrd="0" presId="urn:microsoft.com/office/officeart/2005/8/layout/vList4"/>
    <dgm:cxn modelId="{EFCB9331-8D45-3D4D-847E-B6F99C1C5565}" type="presParOf" srcId="{06A36F6C-85FA-3E42-887C-E52E8178B44D}" destId="{FC90AD5B-1EB2-4447-9B94-58942C09C009}" srcOrd="4" destOrd="0" presId="urn:microsoft.com/office/officeart/2005/8/layout/vList4"/>
    <dgm:cxn modelId="{150E44F1-0E5C-8F4A-920C-9AB48015C097}" type="presParOf" srcId="{FC90AD5B-1EB2-4447-9B94-58942C09C009}" destId="{2AC98A9A-1FF7-494D-AAD3-FF5E4DCBAEEA}" srcOrd="0" destOrd="0" presId="urn:microsoft.com/office/officeart/2005/8/layout/vList4"/>
    <dgm:cxn modelId="{9949F5D0-B6A5-104F-AA61-8E3F63336A75}" type="presParOf" srcId="{FC90AD5B-1EB2-4447-9B94-58942C09C009}" destId="{4D4B2C9E-0201-5341-9A88-274E91D089B7}" srcOrd="1" destOrd="0" presId="urn:microsoft.com/office/officeart/2005/8/layout/vList4"/>
    <dgm:cxn modelId="{5D7629A6-F7E8-0049-9BF7-8C0AB4056753}" type="presParOf" srcId="{FC90AD5B-1EB2-4447-9B94-58942C09C009}" destId="{7AEF518C-A822-2347-A47C-E91397EBB293}"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3E9297-D588-BE43-8B3E-FE07D370D629}">
      <dsp:nvSpPr>
        <dsp:cNvPr id="0" name=""/>
        <dsp:cNvSpPr/>
      </dsp:nvSpPr>
      <dsp:spPr>
        <a:xfrm>
          <a:off x="1834262" y="-3457"/>
          <a:ext cx="4484874" cy="4484874"/>
        </a:xfrm>
        <a:prstGeom prst="circularArrow">
          <a:avLst>
            <a:gd name="adj1" fmla="val 5274"/>
            <a:gd name="adj2" fmla="val 312630"/>
            <a:gd name="adj3" fmla="val 14227294"/>
            <a:gd name="adj4" fmla="val 17127508"/>
            <a:gd name="adj5" fmla="val 5477"/>
          </a:avLst>
        </a:prstGeom>
        <a:solidFill>
          <a:schemeClr val="accent1">
            <a:tint val="4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AD507A42-F436-2044-BEC0-0552D05BEBD1}">
      <dsp:nvSpPr>
        <dsp:cNvPr id="0" name=""/>
        <dsp:cNvSpPr/>
      </dsp:nvSpPr>
      <dsp:spPr>
        <a:xfrm>
          <a:off x="3223738" y="1997"/>
          <a:ext cx="1705923" cy="852961"/>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Draft sample messages</a:t>
          </a:r>
          <a:endParaRPr lang="en-US" sz="1400" kern="1200" dirty="0"/>
        </a:p>
      </dsp:txBody>
      <dsp:txXfrm>
        <a:off x="3265376" y="43635"/>
        <a:ext cx="1622647" cy="769685"/>
      </dsp:txXfrm>
    </dsp:sp>
    <dsp:sp modelId="{9031D266-5C42-2640-AA39-D9C11CA5A9DB}">
      <dsp:nvSpPr>
        <dsp:cNvPr id="0" name=""/>
        <dsp:cNvSpPr/>
      </dsp:nvSpPr>
      <dsp:spPr>
        <a:xfrm>
          <a:off x="4799403" y="911708"/>
          <a:ext cx="1705923" cy="852961"/>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Conduct 4 focus groups in community settings (n=17)</a:t>
          </a:r>
          <a:endParaRPr lang="en-US" sz="1400" kern="1200" dirty="0"/>
        </a:p>
      </dsp:txBody>
      <dsp:txXfrm>
        <a:off x="4841041" y="953346"/>
        <a:ext cx="1622647" cy="769685"/>
      </dsp:txXfrm>
    </dsp:sp>
    <dsp:sp modelId="{1B95AF82-AB01-1742-8124-6915E1863970}">
      <dsp:nvSpPr>
        <dsp:cNvPr id="0" name=""/>
        <dsp:cNvSpPr/>
      </dsp:nvSpPr>
      <dsp:spPr>
        <a:xfrm>
          <a:off x="4799403" y="2731129"/>
          <a:ext cx="1705923" cy="852961"/>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Develop pilot message library</a:t>
          </a:r>
          <a:endParaRPr lang="en-US" sz="1400" kern="1200" dirty="0"/>
        </a:p>
      </dsp:txBody>
      <dsp:txXfrm>
        <a:off x="4841041" y="2772767"/>
        <a:ext cx="1622647" cy="769685"/>
      </dsp:txXfrm>
    </dsp:sp>
    <dsp:sp modelId="{53EFA3D2-9FE5-824E-9948-B070CB0460C8}">
      <dsp:nvSpPr>
        <dsp:cNvPr id="0" name=""/>
        <dsp:cNvSpPr/>
      </dsp:nvSpPr>
      <dsp:spPr>
        <a:xfrm>
          <a:off x="3223738" y="3640840"/>
          <a:ext cx="1705923" cy="852961"/>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Deliver tailored messages in 7-day pilot test</a:t>
          </a:r>
          <a:endParaRPr lang="en-US" sz="1400" kern="1200" dirty="0"/>
        </a:p>
      </dsp:txBody>
      <dsp:txXfrm>
        <a:off x="3265376" y="3682478"/>
        <a:ext cx="1622647" cy="769685"/>
      </dsp:txXfrm>
    </dsp:sp>
    <dsp:sp modelId="{6A23F967-B896-4E4A-ACFC-12683E2BD493}">
      <dsp:nvSpPr>
        <dsp:cNvPr id="0" name=""/>
        <dsp:cNvSpPr/>
      </dsp:nvSpPr>
      <dsp:spPr>
        <a:xfrm>
          <a:off x="1648072" y="2731129"/>
          <a:ext cx="1705923" cy="852961"/>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Conduct interviews with pilot test participants (n=16)</a:t>
          </a:r>
          <a:endParaRPr lang="en-US" sz="1400" kern="1200" dirty="0"/>
        </a:p>
      </dsp:txBody>
      <dsp:txXfrm>
        <a:off x="1689710" y="2772767"/>
        <a:ext cx="1622647" cy="769685"/>
      </dsp:txXfrm>
    </dsp:sp>
    <dsp:sp modelId="{71D5EA16-2C5D-714A-B5BB-EB3768510A95}">
      <dsp:nvSpPr>
        <dsp:cNvPr id="0" name=""/>
        <dsp:cNvSpPr/>
      </dsp:nvSpPr>
      <dsp:spPr>
        <a:xfrm>
          <a:off x="1648072" y="911708"/>
          <a:ext cx="1705923" cy="852961"/>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Refine message library</a:t>
          </a:r>
          <a:endParaRPr lang="en-US" sz="1400" kern="1200" dirty="0"/>
        </a:p>
      </dsp:txBody>
      <dsp:txXfrm>
        <a:off x="1689710" y="953346"/>
        <a:ext cx="1622647" cy="7696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D28925-BEE7-4648-AA65-0687964A5E80}">
      <dsp:nvSpPr>
        <dsp:cNvPr id="0" name=""/>
        <dsp:cNvSpPr/>
      </dsp:nvSpPr>
      <dsp:spPr>
        <a:xfrm>
          <a:off x="0" y="0"/>
          <a:ext cx="9144000" cy="1643062"/>
        </a:xfrm>
        <a:prstGeom prst="roundRect">
          <a:avLst>
            <a:gd name="adj" fmla="val 10000"/>
          </a:avLst>
        </a:prstGeom>
        <a:solidFill>
          <a:schemeClr val="l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t" anchorCtr="0">
          <a:noAutofit/>
        </a:bodyPr>
        <a:lstStyle/>
        <a:p>
          <a:pPr lvl="0" algn="l" defTabSz="1422400" rtl="0">
            <a:lnSpc>
              <a:spcPct val="90000"/>
            </a:lnSpc>
            <a:spcBef>
              <a:spcPct val="0"/>
            </a:spcBef>
            <a:spcAft>
              <a:spcPct val="35000"/>
            </a:spcAft>
          </a:pPr>
          <a:r>
            <a:rPr lang="en-US" sz="3200" b="1" kern="1200" dirty="0" smtClean="0"/>
            <a:t>Value of “curated” content </a:t>
          </a:r>
          <a:endParaRPr lang="en-US" sz="3200" b="1" kern="1200" dirty="0"/>
        </a:p>
        <a:p>
          <a:pPr marL="228600" lvl="1" indent="-228600" algn="l" defTabSz="1111250" rtl="0">
            <a:lnSpc>
              <a:spcPct val="90000"/>
            </a:lnSpc>
            <a:spcBef>
              <a:spcPct val="0"/>
            </a:spcBef>
            <a:spcAft>
              <a:spcPct val="15000"/>
            </a:spcAft>
            <a:buChar char="••"/>
          </a:pPr>
          <a:r>
            <a:rPr lang="en-US" sz="2500" kern="1200" dirty="0" smtClean="0"/>
            <a:t>Opportunity to guide information seeking</a:t>
          </a:r>
          <a:endParaRPr lang="en-US" sz="2500" kern="1200" dirty="0"/>
        </a:p>
      </dsp:txBody>
      <dsp:txXfrm>
        <a:off x="1993106" y="0"/>
        <a:ext cx="7150893" cy="1643062"/>
      </dsp:txXfrm>
    </dsp:sp>
    <dsp:sp modelId="{A3DADF70-7943-BD4E-BBBB-440FDB2E7FA6}">
      <dsp:nvSpPr>
        <dsp:cNvPr id="0" name=""/>
        <dsp:cNvSpPr/>
      </dsp:nvSpPr>
      <dsp:spPr>
        <a:xfrm>
          <a:off x="164306" y="164306"/>
          <a:ext cx="1828800" cy="1314450"/>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7000" r="-7000"/>
          </a:stretch>
        </a:blipFill>
        <a:ln>
          <a:noFill/>
        </a:ln>
        <a:effectLst>
          <a:outerShdw blurRad="38100" dist="300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A7BA08CC-8BFE-A047-B8A6-06ADEBA7F148}">
      <dsp:nvSpPr>
        <dsp:cNvPr id="0" name=""/>
        <dsp:cNvSpPr/>
      </dsp:nvSpPr>
      <dsp:spPr>
        <a:xfrm>
          <a:off x="0" y="1807368"/>
          <a:ext cx="9144000" cy="1643062"/>
        </a:xfrm>
        <a:prstGeom prst="roundRect">
          <a:avLst>
            <a:gd name="adj" fmla="val 10000"/>
          </a:avLst>
        </a:prstGeom>
        <a:solidFill>
          <a:schemeClr val="l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t" anchorCtr="0">
          <a:noAutofit/>
        </a:bodyPr>
        <a:lstStyle/>
        <a:p>
          <a:pPr lvl="0" algn="l" defTabSz="1422400" rtl="0">
            <a:lnSpc>
              <a:spcPct val="90000"/>
            </a:lnSpc>
            <a:spcBef>
              <a:spcPct val="0"/>
            </a:spcBef>
            <a:spcAft>
              <a:spcPct val="35000"/>
            </a:spcAft>
          </a:pPr>
          <a:r>
            <a:rPr lang="en-US" sz="3200" b="1" kern="1200" dirty="0" smtClean="0"/>
            <a:t>Different beliefs about message content</a:t>
          </a:r>
          <a:endParaRPr lang="en-US" sz="3200" b="1" kern="1200" dirty="0"/>
        </a:p>
        <a:p>
          <a:pPr marL="228600" lvl="1" indent="-228600" algn="l" defTabSz="1111250" rtl="0">
            <a:lnSpc>
              <a:spcPct val="90000"/>
            </a:lnSpc>
            <a:spcBef>
              <a:spcPct val="0"/>
            </a:spcBef>
            <a:spcAft>
              <a:spcPct val="15000"/>
            </a:spcAft>
            <a:buChar char="••"/>
          </a:pPr>
          <a:r>
            <a:rPr lang="en-US" sz="2500" kern="1200" dirty="0" smtClean="0"/>
            <a:t>Need to consider culturally appropriate frames</a:t>
          </a:r>
          <a:endParaRPr lang="en-US" sz="2500" kern="1200" dirty="0"/>
        </a:p>
      </dsp:txBody>
      <dsp:txXfrm>
        <a:off x="1993106" y="1807368"/>
        <a:ext cx="7150893" cy="1643062"/>
      </dsp:txXfrm>
    </dsp:sp>
    <dsp:sp modelId="{EB409E36-4B9A-6440-934A-AEB6077E3BE8}">
      <dsp:nvSpPr>
        <dsp:cNvPr id="0" name=""/>
        <dsp:cNvSpPr/>
      </dsp:nvSpPr>
      <dsp:spPr>
        <a:xfrm>
          <a:off x="164306" y="1971675"/>
          <a:ext cx="1828800" cy="131445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3000" r="-13000"/>
          </a:stretch>
        </a:blipFill>
        <a:ln>
          <a:noFill/>
        </a:ln>
        <a:effectLst>
          <a:outerShdw blurRad="38100" dist="300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2AC98A9A-1FF7-494D-AAD3-FF5E4DCBAEEA}">
      <dsp:nvSpPr>
        <dsp:cNvPr id="0" name=""/>
        <dsp:cNvSpPr/>
      </dsp:nvSpPr>
      <dsp:spPr>
        <a:xfrm>
          <a:off x="0" y="3614737"/>
          <a:ext cx="9144000" cy="1643062"/>
        </a:xfrm>
        <a:prstGeom prst="roundRect">
          <a:avLst>
            <a:gd name="adj" fmla="val 10000"/>
          </a:avLst>
        </a:prstGeom>
        <a:solidFill>
          <a:schemeClr val="l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t" anchorCtr="0">
          <a:noAutofit/>
        </a:bodyPr>
        <a:lstStyle/>
        <a:p>
          <a:pPr lvl="0" algn="l" defTabSz="1422400" rtl="0">
            <a:lnSpc>
              <a:spcPct val="90000"/>
            </a:lnSpc>
            <a:spcBef>
              <a:spcPct val="0"/>
            </a:spcBef>
            <a:spcAft>
              <a:spcPct val="35000"/>
            </a:spcAft>
          </a:pPr>
          <a:r>
            <a:rPr lang="en-US" sz="3200" b="1" kern="1200" dirty="0" smtClean="0"/>
            <a:t>Willingness to share information via text</a:t>
          </a:r>
          <a:endParaRPr lang="en-US" sz="3200" b="1" kern="1200" dirty="0"/>
        </a:p>
        <a:p>
          <a:pPr marL="228600" lvl="1" indent="-228600" algn="l" defTabSz="1111250" rtl="0">
            <a:lnSpc>
              <a:spcPct val="90000"/>
            </a:lnSpc>
            <a:spcBef>
              <a:spcPct val="0"/>
            </a:spcBef>
            <a:spcAft>
              <a:spcPct val="15000"/>
            </a:spcAft>
            <a:buChar char="••"/>
          </a:pPr>
          <a:r>
            <a:rPr lang="en-US" sz="2500" kern="1200" dirty="0" smtClean="0"/>
            <a:t>Opportunity to get public health data in real-time</a:t>
          </a:r>
          <a:endParaRPr lang="en-US" sz="2500" kern="1200" dirty="0"/>
        </a:p>
      </dsp:txBody>
      <dsp:txXfrm>
        <a:off x="1993106" y="3614737"/>
        <a:ext cx="7150893" cy="1643062"/>
      </dsp:txXfrm>
    </dsp:sp>
    <dsp:sp modelId="{4D4B2C9E-0201-5341-9A88-274E91D089B7}">
      <dsp:nvSpPr>
        <dsp:cNvPr id="0" name=""/>
        <dsp:cNvSpPr/>
      </dsp:nvSpPr>
      <dsp:spPr>
        <a:xfrm>
          <a:off x="164306" y="3779043"/>
          <a:ext cx="1828800" cy="1314450"/>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2000" r="-12000"/>
          </a:stretch>
        </a:blipFill>
        <a:ln>
          <a:noFill/>
        </a:ln>
        <a:effectLst>
          <a:outerShdw blurRad="38100" dist="30000" dir="5400000" rotWithShape="0">
            <a:srgbClr val="000000">
              <a:alpha val="45000"/>
            </a:srgbClr>
          </a:outerShdw>
        </a:effectLst>
      </dsp:spPr>
      <dsp:style>
        <a:lnRef idx="0">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D28925-BEE7-4648-AA65-0687964A5E80}">
      <dsp:nvSpPr>
        <dsp:cNvPr id="0" name=""/>
        <dsp:cNvSpPr/>
      </dsp:nvSpPr>
      <dsp:spPr>
        <a:xfrm>
          <a:off x="0" y="0"/>
          <a:ext cx="9144000" cy="2503103"/>
        </a:xfrm>
        <a:prstGeom prst="roundRect">
          <a:avLst>
            <a:gd name="adj" fmla="val 10000"/>
          </a:avLst>
        </a:prstGeom>
        <a:solidFill>
          <a:schemeClr val="l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t" anchorCtr="0">
          <a:noAutofit/>
        </a:bodyPr>
        <a:lstStyle/>
        <a:p>
          <a:pPr lvl="0" algn="l" defTabSz="1778000" rtl="0">
            <a:lnSpc>
              <a:spcPct val="90000"/>
            </a:lnSpc>
            <a:spcBef>
              <a:spcPct val="0"/>
            </a:spcBef>
            <a:spcAft>
              <a:spcPct val="35000"/>
            </a:spcAft>
          </a:pPr>
          <a:r>
            <a:rPr lang="en-US" sz="4000" b="1" i="0" kern="1200" dirty="0" smtClean="0"/>
            <a:t>D</a:t>
          </a:r>
          <a:r>
            <a:rPr lang="en-US" sz="4000" b="1" kern="1200" dirty="0" smtClean="0"/>
            <a:t>ifferent information behaviors</a:t>
          </a:r>
          <a:endParaRPr lang="en-US" sz="4000" kern="1200" dirty="0"/>
        </a:p>
        <a:p>
          <a:pPr marL="285750" lvl="1" indent="-285750" algn="l" defTabSz="1377950">
            <a:lnSpc>
              <a:spcPct val="90000"/>
            </a:lnSpc>
            <a:spcBef>
              <a:spcPct val="0"/>
            </a:spcBef>
            <a:spcAft>
              <a:spcPct val="15000"/>
            </a:spcAft>
            <a:buChar char="••"/>
          </a:pPr>
          <a:r>
            <a:rPr lang="en-US" sz="3100" i="0" kern="1200" smtClean="0"/>
            <a:t>Access to technology </a:t>
          </a:r>
          <a:r>
            <a:rPr lang="en-US" sz="3100" i="0" kern="1200" smtClean="0">
              <a:latin typeface="Times New Roman" panose="02020603050405020304" pitchFamily="18" charset="0"/>
              <a:cs typeface="Times New Roman" panose="02020603050405020304" pitchFamily="18" charset="0"/>
            </a:rPr>
            <a:t>≠ </a:t>
          </a:r>
          <a:r>
            <a:rPr lang="en-US" sz="3100" i="0" kern="1200" smtClean="0">
              <a:latin typeface="+mn-lt"/>
              <a:cs typeface="Times New Roman" panose="02020603050405020304" pitchFamily="18" charset="0"/>
            </a:rPr>
            <a:t>use of technology</a:t>
          </a:r>
          <a:endParaRPr lang="en-US" sz="3100" i="0" kern="1200" dirty="0">
            <a:latin typeface="+mn-lt"/>
          </a:endParaRPr>
        </a:p>
      </dsp:txBody>
      <dsp:txXfrm>
        <a:off x="2079110" y="0"/>
        <a:ext cx="7064889" cy="2503103"/>
      </dsp:txXfrm>
    </dsp:sp>
    <dsp:sp modelId="{A3DADF70-7943-BD4E-BBBB-440FDB2E7FA6}">
      <dsp:nvSpPr>
        <dsp:cNvPr id="0" name=""/>
        <dsp:cNvSpPr/>
      </dsp:nvSpPr>
      <dsp:spPr>
        <a:xfrm>
          <a:off x="250310" y="250310"/>
          <a:ext cx="1828800" cy="2002482"/>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a:ln>
          <a:noFill/>
        </a:ln>
        <a:effectLst>
          <a:outerShdw blurRad="38100" dist="300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2D14E743-BBC5-2A47-B392-3041068F6C89}">
      <dsp:nvSpPr>
        <dsp:cNvPr id="0" name=""/>
        <dsp:cNvSpPr/>
      </dsp:nvSpPr>
      <dsp:spPr>
        <a:xfrm>
          <a:off x="0" y="2753413"/>
          <a:ext cx="9144000" cy="2503103"/>
        </a:xfrm>
        <a:prstGeom prst="roundRect">
          <a:avLst>
            <a:gd name="adj" fmla="val 10000"/>
          </a:avLst>
        </a:prstGeom>
        <a:solidFill>
          <a:schemeClr val="l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t" anchorCtr="0">
          <a:noAutofit/>
        </a:bodyPr>
        <a:lstStyle/>
        <a:p>
          <a:pPr lvl="0" algn="l" defTabSz="1778000">
            <a:lnSpc>
              <a:spcPct val="90000"/>
            </a:lnSpc>
            <a:spcBef>
              <a:spcPct val="0"/>
            </a:spcBef>
            <a:spcAft>
              <a:spcPct val="35000"/>
            </a:spcAft>
          </a:pPr>
          <a:r>
            <a:rPr lang="en-US" sz="4000" b="1" kern="1200" dirty="0" smtClean="0"/>
            <a:t>Different resources </a:t>
          </a:r>
          <a:endParaRPr lang="en-US" sz="4000" b="1" kern="1200" dirty="0"/>
        </a:p>
        <a:p>
          <a:pPr marL="285750" lvl="1" indent="-285750" algn="l" defTabSz="1377950">
            <a:lnSpc>
              <a:spcPct val="90000"/>
            </a:lnSpc>
            <a:spcBef>
              <a:spcPct val="0"/>
            </a:spcBef>
            <a:spcAft>
              <a:spcPct val="15000"/>
            </a:spcAft>
            <a:buChar char="••"/>
          </a:pPr>
          <a:r>
            <a:rPr lang="en-US" sz="3100" i="0" kern="1200" dirty="0" smtClean="0"/>
            <a:t>“Pandora” model for adaptive learning</a:t>
          </a:r>
          <a:endParaRPr lang="en-US" sz="3100" i="0" kern="1200" dirty="0"/>
        </a:p>
      </dsp:txBody>
      <dsp:txXfrm>
        <a:off x="2079110" y="2753413"/>
        <a:ext cx="7064889" cy="2503103"/>
      </dsp:txXfrm>
    </dsp:sp>
    <dsp:sp modelId="{4BD3B60C-F0EA-734A-B69F-B18E3E55B328}">
      <dsp:nvSpPr>
        <dsp:cNvPr id="0" name=""/>
        <dsp:cNvSpPr/>
      </dsp:nvSpPr>
      <dsp:spPr>
        <a:xfrm>
          <a:off x="250310" y="3003723"/>
          <a:ext cx="1828800" cy="2002482"/>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4000" r="-4000"/>
          </a:stretch>
        </a:blipFill>
        <a:ln>
          <a:noFill/>
        </a:ln>
        <a:effectLst>
          <a:outerShdw blurRad="38100" dist="30000" dir="5400000" rotWithShape="0">
            <a:srgbClr val="000000">
              <a:alpha val="45000"/>
            </a:srgbClr>
          </a:outerShdw>
        </a:effectLst>
      </dsp:spPr>
      <dsp:style>
        <a:lnRef idx="0">
          <a:scrgbClr r="0" g="0" b="0"/>
        </a:lnRef>
        <a:fillRef idx="1">
          <a:scrgbClr r="0" g="0" b="0"/>
        </a:fillRef>
        <a:effectRef idx="2">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D28925-BEE7-4648-AA65-0687964A5E80}">
      <dsp:nvSpPr>
        <dsp:cNvPr id="0" name=""/>
        <dsp:cNvSpPr/>
      </dsp:nvSpPr>
      <dsp:spPr>
        <a:xfrm>
          <a:off x="0" y="0"/>
          <a:ext cx="9144000" cy="1643062"/>
        </a:xfrm>
        <a:prstGeom prst="roundRect">
          <a:avLst>
            <a:gd name="adj" fmla="val 10000"/>
          </a:avLst>
        </a:prstGeom>
        <a:solidFill>
          <a:schemeClr val="l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t" anchorCtr="0">
          <a:noAutofit/>
        </a:bodyPr>
        <a:lstStyle/>
        <a:p>
          <a:pPr lvl="0" algn="l" defTabSz="1333500" rtl="0">
            <a:lnSpc>
              <a:spcPct val="90000"/>
            </a:lnSpc>
            <a:spcBef>
              <a:spcPct val="0"/>
            </a:spcBef>
            <a:spcAft>
              <a:spcPct val="35000"/>
            </a:spcAft>
          </a:pPr>
          <a:r>
            <a:rPr lang="en-US" sz="3000" b="1" kern="1200" dirty="0" smtClean="0"/>
            <a:t>Interactive messaging works!</a:t>
          </a:r>
          <a:endParaRPr lang="en-US" sz="3000" kern="1200" dirty="0"/>
        </a:p>
        <a:p>
          <a:pPr marL="228600" lvl="1" indent="-228600" algn="l" defTabSz="1022350">
            <a:lnSpc>
              <a:spcPct val="90000"/>
            </a:lnSpc>
            <a:spcBef>
              <a:spcPct val="0"/>
            </a:spcBef>
            <a:spcAft>
              <a:spcPct val="15000"/>
            </a:spcAft>
            <a:buChar char="••"/>
          </a:pPr>
          <a:r>
            <a:rPr lang="en-US" sz="2300" i="0" kern="1200" smtClean="0"/>
            <a:t>Hybrid system: automated + human to human</a:t>
          </a:r>
          <a:endParaRPr lang="en-US" sz="2300" i="0" kern="1200" dirty="0"/>
        </a:p>
      </dsp:txBody>
      <dsp:txXfrm>
        <a:off x="1993106" y="0"/>
        <a:ext cx="7150893" cy="1643062"/>
      </dsp:txXfrm>
    </dsp:sp>
    <dsp:sp modelId="{A3DADF70-7943-BD4E-BBBB-440FDB2E7FA6}">
      <dsp:nvSpPr>
        <dsp:cNvPr id="0" name=""/>
        <dsp:cNvSpPr/>
      </dsp:nvSpPr>
      <dsp:spPr>
        <a:xfrm>
          <a:off x="164306" y="164306"/>
          <a:ext cx="1828800" cy="1314450"/>
        </a:xfrm>
        <a:prstGeom prst="roundRect">
          <a:avLst>
            <a:gd name="adj" fmla="val 10000"/>
          </a:avLst>
        </a:prstGeom>
        <a:blipFill rotWithShape="1">
          <a:blip xmlns:r="http://schemas.openxmlformats.org/officeDocument/2006/relationships" r:embed="rId1"/>
          <a:stretch>
            <a:fillRect/>
          </a:stretch>
        </a:blipFill>
        <a:ln>
          <a:noFill/>
        </a:ln>
        <a:effectLst>
          <a:outerShdw blurRad="38100" dist="300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A7BA08CC-8BFE-A047-B8A6-06ADEBA7F148}">
      <dsp:nvSpPr>
        <dsp:cNvPr id="0" name=""/>
        <dsp:cNvSpPr/>
      </dsp:nvSpPr>
      <dsp:spPr>
        <a:xfrm>
          <a:off x="0" y="1807368"/>
          <a:ext cx="9144000" cy="1643062"/>
        </a:xfrm>
        <a:prstGeom prst="roundRect">
          <a:avLst>
            <a:gd name="adj" fmla="val 10000"/>
          </a:avLst>
        </a:prstGeom>
        <a:solidFill>
          <a:schemeClr val="l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t" anchorCtr="0">
          <a:noAutofit/>
        </a:bodyPr>
        <a:lstStyle/>
        <a:p>
          <a:pPr lvl="0" algn="l" defTabSz="1333500" rtl="0">
            <a:lnSpc>
              <a:spcPct val="90000"/>
            </a:lnSpc>
            <a:spcBef>
              <a:spcPct val="0"/>
            </a:spcBef>
            <a:spcAft>
              <a:spcPct val="35000"/>
            </a:spcAft>
          </a:pPr>
          <a:r>
            <a:rPr lang="en-US" sz="3000" b="1" kern="1200" dirty="0" smtClean="0"/>
            <a:t>Message tailoring works!</a:t>
          </a:r>
        </a:p>
        <a:p>
          <a:pPr marL="228600" lvl="1" indent="-228600" algn="l" defTabSz="1022350" rtl="0">
            <a:lnSpc>
              <a:spcPct val="90000"/>
            </a:lnSpc>
            <a:spcBef>
              <a:spcPct val="0"/>
            </a:spcBef>
            <a:spcAft>
              <a:spcPct val="15000"/>
            </a:spcAft>
            <a:buChar char="••"/>
          </a:pPr>
          <a:r>
            <a:rPr lang="en-US" sz="2300" i="0" kern="1200" dirty="0" smtClean="0"/>
            <a:t>Additional tailoring factors: time of the day to receive the message; current activity level of parent/child; locale</a:t>
          </a:r>
          <a:endParaRPr lang="en-US" sz="2300" b="1" kern="1200" dirty="0" smtClean="0"/>
        </a:p>
      </dsp:txBody>
      <dsp:txXfrm>
        <a:off x="1993106" y="1807368"/>
        <a:ext cx="7150893" cy="1643062"/>
      </dsp:txXfrm>
    </dsp:sp>
    <dsp:sp modelId="{EB409E36-4B9A-6440-934A-AEB6077E3BE8}">
      <dsp:nvSpPr>
        <dsp:cNvPr id="0" name=""/>
        <dsp:cNvSpPr/>
      </dsp:nvSpPr>
      <dsp:spPr>
        <a:xfrm>
          <a:off x="164306" y="1971675"/>
          <a:ext cx="1828800" cy="1314450"/>
        </a:xfrm>
        <a:prstGeom prst="roundRect">
          <a:avLst>
            <a:gd name="adj" fmla="val 10000"/>
          </a:avLst>
        </a:prstGeom>
        <a:blipFill rotWithShape="1">
          <a:blip xmlns:r="http://schemas.openxmlformats.org/officeDocument/2006/relationships" r:embed="rId2"/>
          <a:stretch>
            <a:fillRect/>
          </a:stretch>
        </a:blipFill>
        <a:ln>
          <a:noFill/>
        </a:ln>
        <a:effectLst>
          <a:outerShdw blurRad="38100" dist="300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2AC98A9A-1FF7-494D-AAD3-FF5E4DCBAEEA}">
      <dsp:nvSpPr>
        <dsp:cNvPr id="0" name=""/>
        <dsp:cNvSpPr/>
      </dsp:nvSpPr>
      <dsp:spPr>
        <a:xfrm>
          <a:off x="0" y="3614737"/>
          <a:ext cx="9144000" cy="1643062"/>
        </a:xfrm>
        <a:prstGeom prst="roundRect">
          <a:avLst>
            <a:gd name="adj" fmla="val 10000"/>
          </a:avLst>
        </a:prstGeom>
        <a:solidFill>
          <a:schemeClr val="l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t" anchorCtr="0">
          <a:noAutofit/>
        </a:bodyPr>
        <a:lstStyle/>
        <a:p>
          <a:pPr lvl="0" algn="l" defTabSz="1333500" rtl="0">
            <a:lnSpc>
              <a:spcPct val="90000"/>
            </a:lnSpc>
            <a:spcBef>
              <a:spcPct val="0"/>
            </a:spcBef>
            <a:spcAft>
              <a:spcPct val="35000"/>
            </a:spcAft>
          </a:pPr>
          <a:r>
            <a:rPr lang="en-US" sz="3000" b="1" kern="1200" dirty="0" smtClean="0"/>
            <a:t>Texting fits into everyday life</a:t>
          </a:r>
          <a:endParaRPr lang="en-US" sz="3000" b="1" kern="1200" dirty="0"/>
        </a:p>
        <a:p>
          <a:pPr marL="228600" lvl="1" indent="-228600" algn="l" defTabSz="1022350" rtl="0">
            <a:lnSpc>
              <a:spcPct val="90000"/>
            </a:lnSpc>
            <a:spcBef>
              <a:spcPct val="0"/>
            </a:spcBef>
            <a:spcAft>
              <a:spcPct val="15000"/>
            </a:spcAft>
            <a:buChar char="••"/>
          </a:pPr>
          <a:r>
            <a:rPr lang="en-US" sz="2300" kern="1200" dirty="0" smtClean="0"/>
            <a:t>SMS integration into “quantified self” tracking dashboard</a:t>
          </a:r>
          <a:endParaRPr lang="en-US" sz="2300" kern="1200" dirty="0"/>
        </a:p>
      </dsp:txBody>
      <dsp:txXfrm>
        <a:off x="1993106" y="3614737"/>
        <a:ext cx="7150893" cy="1643062"/>
      </dsp:txXfrm>
    </dsp:sp>
    <dsp:sp modelId="{4D4B2C9E-0201-5341-9A88-274E91D089B7}">
      <dsp:nvSpPr>
        <dsp:cNvPr id="0" name=""/>
        <dsp:cNvSpPr/>
      </dsp:nvSpPr>
      <dsp:spPr>
        <a:xfrm>
          <a:off x="164306" y="3779043"/>
          <a:ext cx="1828800" cy="1314450"/>
        </a:xfrm>
        <a:prstGeom prst="roundRect">
          <a:avLst>
            <a:gd name="adj" fmla="val 10000"/>
          </a:avLst>
        </a:prstGeom>
        <a:blipFill rotWithShape="1">
          <a:blip xmlns:r="http://schemas.openxmlformats.org/officeDocument/2006/relationships" r:embed="rId3"/>
          <a:stretch>
            <a:fillRect/>
          </a:stretch>
        </a:blipFill>
        <a:ln>
          <a:noFill/>
        </a:ln>
        <a:effectLst>
          <a:outerShdw blurRad="38100" dist="30000" dir="5400000" rotWithShape="0">
            <a:srgbClr val="000000">
              <a:alpha val="45000"/>
            </a:srgbClr>
          </a:outerShdw>
        </a:effectLst>
      </dsp:spPr>
      <dsp:style>
        <a:lnRef idx="0">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BB5230-19ED-ED49-9E76-21F082898608}" type="datetimeFigureOut">
              <a:rPr lang="en-US" smtClean="0"/>
              <a:t>4/18/14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04E50E-EFBD-4A46-A2E2-F992BEA97A03}" type="slidenum">
              <a:rPr lang="en-US" smtClean="0"/>
              <a:t>‹#›</a:t>
            </a:fld>
            <a:endParaRPr lang="en-US"/>
          </a:p>
        </p:txBody>
      </p:sp>
    </p:spTree>
    <p:extLst>
      <p:ext uri="{BB962C8B-B14F-4D97-AF65-F5344CB8AC3E}">
        <p14:creationId xmlns:p14="http://schemas.microsoft.com/office/powerpoint/2010/main" val="55771533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I’m Erica</a:t>
            </a:r>
          </a:p>
          <a:p>
            <a:r>
              <a:rPr lang="en-US" dirty="0" smtClean="0"/>
              <a:t>I’m Irina</a:t>
            </a:r>
          </a:p>
          <a:p>
            <a:r>
              <a:rPr lang="en-US" dirty="0" smtClean="0"/>
              <a:t>I’m Sarah</a:t>
            </a:r>
          </a:p>
          <a:p>
            <a:r>
              <a:rPr lang="en-US" dirty="0" smtClean="0"/>
              <a:t>And our faculty mentor was</a:t>
            </a:r>
            <a:r>
              <a:rPr lang="en-US" baseline="0" dirty="0" smtClean="0"/>
              <a:t> Dr. </a:t>
            </a:r>
            <a:r>
              <a:rPr lang="en-US" baseline="0" dirty="0" err="1" smtClean="0"/>
              <a:t>Aldoory</a:t>
            </a:r>
            <a:endParaRPr lang="en-US" baseline="0" dirty="0" smtClean="0"/>
          </a:p>
          <a:p>
            <a:endParaRPr lang="en-US" baseline="0" dirty="0" smtClean="0"/>
          </a:p>
          <a:p>
            <a:r>
              <a:rPr lang="en-US" baseline="0" dirty="0" smtClean="0"/>
              <a:t>Our initiative sought to improve family physical activity among parents with preschoolers. Why is this important?</a:t>
            </a:r>
            <a:endParaRPr lang="en-US" dirty="0"/>
          </a:p>
        </p:txBody>
      </p:sp>
      <p:sp>
        <p:nvSpPr>
          <p:cNvPr id="4" name="Slide Number Placeholder 3"/>
          <p:cNvSpPr>
            <a:spLocks noGrp="1"/>
          </p:cNvSpPr>
          <p:nvPr>
            <p:ph type="sldNum" sz="quarter" idx="10"/>
          </p:nvPr>
        </p:nvSpPr>
        <p:spPr/>
        <p:txBody>
          <a:bodyPr/>
          <a:lstStyle/>
          <a:p>
            <a:fld id="{6604E50E-EFBD-4A46-A2E2-F992BEA97A03}" type="slidenum">
              <a:rPr lang="en-US" smtClean="0"/>
              <a:t>1</a:t>
            </a:fld>
            <a:endParaRPr lang="en-US"/>
          </a:p>
        </p:txBody>
      </p:sp>
    </p:spTree>
    <p:extLst>
      <p:ext uri="{BB962C8B-B14F-4D97-AF65-F5344CB8AC3E}">
        <p14:creationId xmlns:p14="http://schemas.microsoft.com/office/powerpoint/2010/main" val="10293161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r>
              <a:rPr lang="en-US" sz="1200" b="0" i="0" u="none" strike="noStrike" kern="1200" dirty="0" smtClean="0">
                <a:solidFill>
                  <a:schemeClr val="tx1"/>
                </a:solidFill>
                <a:effectLst/>
                <a:latin typeface="+mn-lt"/>
                <a:ea typeface="+mn-ea"/>
                <a:cs typeface="+mn-cs"/>
              </a:rPr>
              <a:t>Finally,</a:t>
            </a:r>
            <a:r>
              <a:rPr lang="en-US" sz="1200" b="0" i="0" u="none" strike="noStrike" kern="1200" baseline="0" dirty="0" smtClean="0">
                <a:solidFill>
                  <a:schemeClr val="tx1"/>
                </a:solidFill>
                <a:effectLst/>
                <a:latin typeface="+mn-lt"/>
                <a:ea typeface="+mn-ea"/>
                <a:cs typeface="+mn-cs"/>
              </a:rPr>
              <a:t> texting is an incredibly simple and powerful tool for sharing information.</a:t>
            </a:r>
          </a:p>
          <a:p>
            <a:pPr marL="0" lvl="0" indent="0">
              <a:buFont typeface="+mj-lt"/>
              <a:buNone/>
            </a:pPr>
            <a:endParaRPr lang="en-US" sz="1200" b="0" i="0" u="none" strike="noStrike" kern="1200" baseline="0" dirty="0" smtClean="0">
              <a:solidFill>
                <a:schemeClr val="tx1"/>
              </a:solidFill>
              <a:effectLst/>
              <a:latin typeface="+mn-lt"/>
              <a:ea typeface="+mn-ea"/>
              <a:cs typeface="+mn-cs"/>
            </a:endParaRPr>
          </a:p>
          <a:p>
            <a:pPr marL="0" lvl="0" indent="0">
              <a:buFont typeface="+mj-lt"/>
              <a:buNone/>
            </a:pPr>
            <a:r>
              <a:rPr lang="en-US" sz="1200" b="0" i="0" u="none" strike="noStrike" kern="1200" baseline="0" dirty="0" smtClean="0">
                <a:solidFill>
                  <a:schemeClr val="tx1"/>
                </a:solidFill>
                <a:effectLst/>
                <a:latin typeface="+mn-lt"/>
                <a:ea typeface="+mn-ea"/>
                <a:cs typeface="+mn-cs"/>
              </a:rPr>
              <a:t>Parents really liked the interactivity of the messages, and said the texts created a sense of urgency without being intrusive. We recommend a hybrid system with message automation but the ability to contact a human for support and to provide additional feedback.</a:t>
            </a:r>
          </a:p>
          <a:p>
            <a:pPr marL="0" lvl="0" indent="0">
              <a:buFont typeface="+mj-lt"/>
              <a:buNone/>
            </a:pPr>
            <a:endParaRPr lang="en-US" sz="1200" b="0" i="0" u="none" strike="noStrike" kern="1200" baseline="0" dirty="0" smtClean="0">
              <a:solidFill>
                <a:schemeClr val="tx1"/>
              </a:solidFill>
              <a:effectLst/>
              <a:latin typeface="+mn-lt"/>
              <a:ea typeface="+mn-ea"/>
              <a:cs typeface="+mn-cs"/>
            </a:endParaRPr>
          </a:p>
          <a:p>
            <a:pPr marL="0" lvl="0" indent="0">
              <a:buFont typeface="+mj-lt"/>
              <a:buNone/>
            </a:pPr>
            <a:r>
              <a:rPr lang="en-US" sz="1200" b="0" i="0" u="none" strike="noStrike" kern="1200" baseline="0" dirty="0" smtClean="0">
                <a:solidFill>
                  <a:schemeClr val="tx1"/>
                </a:solidFill>
                <a:effectLst/>
                <a:latin typeface="+mn-lt"/>
                <a:ea typeface="+mn-ea"/>
                <a:cs typeface="+mn-cs"/>
              </a:rPr>
              <a:t>Also, tailoring worked so well that we can see many additional factors to tailor on as the message library grows – for example, the preferred time to receive your daily tip.</a:t>
            </a:r>
          </a:p>
          <a:p>
            <a:pPr marL="0" lvl="0" indent="0">
              <a:buFont typeface="+mj-lt"/>
              <a:buNone/>
            </a:pPr>
            <a:endParaRPr lang="en-US" sz="1200" b="0" i="0" u="none" strike="noStrike" kern="1200" baseline="0" dirty="0" smtClean="0">
              <a:solidFill>
                <a:schemeClr val="tx1"/>
              </a:solidFill>
              <a:effectLst/>
              <a:latin typeface="+mn-lt"/>
              <a:ea typeface="+mn-ea"/>
              <a:cs typeface="+mn-cs"/>
            </a:endParaRPr>
          </a:p>
          <a:p>
            <a:pPr marL="0" lvl="0" indent="0">
              <a:buFont typeface="+mj-lt"/>
              <a:buNone/>
            </a:pPr>
            <a:r>
              <a:rPr lang="en-US" sz="1200" b="0" i="0" u="none" strike="noStrike" kern="1200" baseline="0" dirty="0" smtClean="0">
                <a:solidFill>
                  <a:schemeClr val="tx1"/>
                </a:solidFill>
                <a:effectLst/>
                <a:latin typeface="+mn-lt"/>
                <a:ea typeface="+mn-ea"/>
                <a:cs typeface="+mn-cs"/>
              </a:rPr>
              <a:t>And finally, texting is part of everyday life. There is potential to integrate SMS data into other quantified self tools such as tracking dashboards.</a:t>
            </a:r>
          </a:p>
          <a:p>
            <a:pPr marL="0" lvl="0" indent="0">
              <a:buFont typeface="+mj-lt"/>
              <a:buNone/>
            </a:pPr>
            <a:endParaRPr lang="en-US" sz="1200" b="0" i="0" u="none" strike="noStrike" kern="1200" baseline="0" dirty="0" smtClean="0">
              <a:solidFill>
                <a:schemeClr val="tx1"/>
              </a:solidFill>
              <a:effectLst/>
              <a:latin typeface="+mn-lt"/>
              <a:ea typeface="+mn-ea"/>
              <a:cs typeface="+mn-cs"/>
            </a:endParaRPr>
          </a:p>
          <a:p>
            <a:pPr marL="0" lvl="0" indent="0">
              <a:buFont typeface="+mj-lt"/>
              <a:buNone/>
            </a:pPr>
            <a:r>
              <a:rPr lang="en-US" sz="1200" b="0" i="0" u="none" strike="noStrike" kern="1200" baseline="0" dirty="0" smtClean="0">
                <a:solidFill>
                  <a:schemeClr val="tx1"/>
                </a:solidFill>
                <a:effectLst/>
                <a:latin typeface="+mn-lt"/>
                <a:ea typeface="+mn-ea"/>
                <a:cs typeface="+mn-cs"/>
              </a:rPr>
              <a:t>[notes]</a:t>
            </a:r>
            <a:endParaRPr lang="en-US" sz="1200" b="0" i="0" u="none" strike="noStrike" kern="1200" dirty="0" smtClean="0">
              <a:solidFill>
                <a:schemeClr val="tx1"/>
              </a:solidFill>
              <a:effectLst/>
              <a:latin typeface="+mn-lt"/>
              <a:ea typeface="+mn-ea"/>
              <a:cs typeface="+mn-cs"/>
            </a:endParaRPr>
          </a:p>
          <a:p>
            <a:pPr marL="228600" lvl="0" indent="-228600">
              <a:buFont typeface="+mj-lt"/>
              <a:buAutoNum type="alphaUcPeriod"/>
            </a:pPr>
            <a:r>
              <a:rPr lang="en-US" sz="1200" b="0" i="0" u="none" strike="noStrike" kern="1200" dirty="0" smtClean="0">
                <a:solidFill>
                  <a:schemeClr val="tx1"/>
                </a:solidFill>
                <a:effectLst/>
                <a:latin typeface="+mn-lt"/>
                <a:ea typeface="+mn-ea"/>
                <a:cs typeface="+mn-cs"/>
              </a:rPr>
              <a:t>Interactive texting was also well received- parents said receiving</a:t>
            </a:r>
            <a:r>
              <a:rPr lang="en-US" sz="1200" b="0" i="0" u="none" strike="noStrike" kern="1200" baseline="0" dirty="0" smtClean="0">
                <a:solidFill>
                  <a:schemeClr val="tx1"/>
                </a:solidFill>
                <a:effectLst/>
                <a:latin typeface="+mn-lt"/>
                <a:ea typeface="+mn-ea"/>
                <a:cs typeface="+mn-cs"/>
              </a:rPr>
              <a:t> a message creates</a:t>
            </a:r>
            <a:r>
              <a:rPr lang="en-US" sz="1200" b="0" i="0" u="none" strike="noStrike" kern="1200" dirty="0" smtClean="0">
                <a:solidFill>
                  <a:schemeClr val="tx1"/>
                </a:solidFill>
                <a:effectLst/>
                <a:latin typeface="+mn-lt"/>
                <a:ea typeface="+mn-ea"/>
                <a:cs typeface="+mn-cs"/>
              </a:rPr>
              <a:t> a sense of </a:t>
            </a:r>
          </a:p>
          <a:p>
            <a:pPr marL="0" lvl="0" indent="0">
              <a:buFont typeface="+mj-lt"/>
              <a:buNone/>
            </a:pPr>
            <a:r>
              <a:rPr lang="en-US" sz="1200" b="0" i="0" u="none" strike="noStrike" kern="1200" dirty="0" smtClean="0">
                <a:solidFill>
                  <a:schemeClr val="tx1"/>
                </a:solidFill>
                <a:effectLst/>
                <a:latin typeface="+mn-lt"/>
                <a:ea typeface="+mn-ea"/>
                <a:cs typeface="+mn-cs"/>
              </a:rPr>
              <a:t>urgency</a:t>
            </a:r>
            <a:r>
              <a:rPr lang="en-US" sz="1200" b="0" i="0" u="none" strike="noStrike" kern="1200" baseline="0" dirty="0" smtClean="0">
                <a:solidFill>
                  <a:schemeClr val="tx1"/>
                </a:solidFill>
                <a:effectLst/>
                <a:latin typeface="+mn-lt"/>
                <a:ea typeface="+mn-ea"/>
                <a:cs typeface="+mn-cs"/>
              </a:rPr>
              <a:t> and requires </a:t>
            </a:r>
            <a:r>
              <a:rPr lang="en-US" sz="1200" b="0" i="0" u="none" strike="noStrike" kern="1200" dirty="0" smtClean="0">
                <a:solidFill>
                  <a:schemeClr val="tx1"/>
                </a:solidFill>
                <a:effectLst/>
                <a:latin typeface="+mn-lt"/>
                <a:ea typeface="+mn-ea"/>
                <a:cs typeface="+mn-cs"/>
              </a:rPr>
              <a:t>engagement in a way that other channels may not (note: people still described pilot as “not intrusive”!)</a:t>
            </a:r>
          </a:p>
          <a:p>
            <a:pPr marL="685800" lvl="1" indent="-228600">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Implications: We also found that people wanted to request more information/activities when they wanted it- so we recommend a hybrid system: automated but some way to contact a human – the human-to</a:t>
            </a:r>
            <a:r>
              <a:rPr lang="en-US" sz="1200" b="0" i="0" u="none" strike="noStrike" kern="1200" baseline="0" dirty="0" smtClean="0">
                <a:solidFill>
                  <a:schemeClr val="tx1"/>
                </a:solidFill>
                <a:effectLst/>
                <a:latin typeface="+mn-lt"/>
                <a:ea typeface="+mn-ea"/>
                <a:cs typeface="+mn-cs"/>
              </a:rPr>
              <a:t>-human component would help us </a:t>
            </a:r>
            <a:r>
              <a:rPr lang="en-US" sz="1200" b="0" i="0" u="none" strike="noStrike" kern="1200" dirty="0" smtClean="0">
                <a:solidFill>
                  <a:schemeClr val="tx1"/>
                </a:solidFill>
                <a:effectLst/>
                <a:latin typeface="+mn-lt"/>
                <a:ea typeface="+mn-ea"/>
                <a:cs typeface="+mn-cs"/>
              </a:rPr>
              <a:t>gather real-time feedback</a:t>
            </a:r>
            <a:r>
              <a:rPr lang="en-US" sz="1200" b="0" i="0" u="none" strike="noStrike" kern="1200" baseline="0" dirty="0" smtClean="0">
                <a:solidFill>
                  <a:schemeClr val="tx1"/>
                </a:solidFill>
                <a:effectLst/>
                <a:latin typeface="+mn-lt"/>
                <a:ea typeface="+mn-ea"/>
                <a:cs typeface="+mn-cs"/>
              </a:rPr>
              <a:t> and</a:t>
            </a:r>
            <a:r>
              <a:rPr lang="en-US" sz="1200" b="0" i="0" u="none" strike="noStrike" kern="1200" dirty="0" smtClean="0">
                <a:solidFill>
                  <a:schemeClr val="tx1"/>
                </a:solidFill>
                <a:effectLst/>
                <a:latin typeface="+mn-lt"/>
                <a:ea typeface="+mn-ea"/>
                <a:cs typeface="+mn-cs"/>
              </a:rPr>
              <a:t> make continual iterative improvements</a:t>
            </a:r>
          </a:p>
          <a:p>
            <a:pPr marL="228600" indent="-228600">
              <a:buAutoNum type="alphaUcPeriod"/>
            </a:pPr>
            <a:r>
              <a:rPr lang="en-US" sz="1200" b="0" i="0" u="none" strike="noStrike" kern="1200" dirty="0" smtClean="0">
                <a:solidFill>
                  <a:schemeClr val="tx1"/>
                </a:solidFill>
                <a:effectLst/>
                <a:latin typeface="+mn-lt"/>
                <a:ea typeface="+mn-ea"/>
                <a:cs typeface="+mn-cs"/>
              </a:rPr>
              <a:t>Tailoring works! Personalizing the messages was well received and evoked a sense of empowerment for making choices around their activities</a:t>
            </a:r>
          </a:p>
          <a:p>
            <a:pPr marL="685800" lvl="1" indent="-228600">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Implication: We recommend future projects tailor around: time of day to receive messages, current activity level of parent/child, and especially locale (zip code for accessible resources/activities)</a:t>
            </a:r>
          </a:p>
          <a:p>
            <a:r>
              <a:rPr lang="en-US" sz="1200" b="0" i="0" u="none" strike="noStrike" kern="1200" dirty="0" smtClean="0">
                <a:solidFill>
                  <a:schemeClr val="tx1"/>
                </a:solidFill>
                <a:effectLst/>
                <a:latin typeface="+mn-lt"/>
                <a:ea typeface="+mn-ea"/>
                <a:cs typeface="+mn-cs"/>
              </a:rPr>
              <a:t>could be used as a “quantified self model” (see what activities you’ve done)</a:t>
            </a:r>
            <a:endParaRPr lang="en-US" dirty="0"/>
          </a:p>
        </p:txBody>
      </p:sp>
      <p:sp>
        <p:nvSpPr>
          <p:cNvPr id="4" name="Slide Number Placeholder 3"/>
          <p:cNvSpPr>
            <a:spLocks noGrp="1"/>
          </p:cNvSpPr>
          <p:nvPr>
            <p:ph type="sldNum" sz="quarter" idx="10"/>
          </p:nvPr>
        </p:nvSpPr>
        <p:spPr/>
        <p:txBody>
          <a:bodyPr/>
          <a:lstStyle/>
          <a:p>
            <a:fld id="{6604E50E-EFBD-4A46-A2E2-F992BEA97A03}" type="slidenum">
              <a:rPr lang="en-US" smtClean="0"/>
              <a:t>10</a:t>
            </a:fld>
            <a:endParaRPr lang="en-US"/>
          </a:p>
        </p:txBody>
      </p:sp>
    </p:spTree>
    <p:extLst>
      <p:ext uri="{BB962C8B-B14F-4D97-AF65-F5344CB8AC3E}">
        <p14:creationId xmlns:p14="http://schemas.microsoft.com/office/powerpoint/2010/main" val="4175140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effectLst/>
                <a:latin typeface="+mn-lt"/>
                <a:ea typeface="+mn-ea"/>
                <a:cs typeface="+mn-cs"/>
              </a:rPr>
              <a:t>Our next steps include growing our message library and creating an automated system that tailors and delivers messages according to the specifications we found valuable during our pilot. </a:t>
            </a:r>
            <a:r>
              <a:rPr lang="en-US" sz="1200" kern="1200" dirty="0" smtClean="0">
                <a:solidFill>
                  <a:schemeClr val="tx1"/>
                </a:solidFill>
                <a:latin typeface="+mn-lt"/>
                <a:ea typeface="+mn-ea"/>
                <a:cs typeface="+mn-cs"/>
              </a:rPr>
              <a:t>We have had some conversations with Sesame Street Workshop and intend to follow up with them and the National Park Service regarding partnering</a:t>
            </a:r>
            <a:r>
              <a:rPr lang="en-US" sz="1200" kern="1200" baseline="0" dirty="0" smtClean="0">
                <a:solidFill>
                  <a:schemeClr val="tx1"/>
                </a:solidFill>
                <a:latin typeface="+mn-lt"/>
                <a:ea typeface="+mn-ea"/>
                <a:cs typeface="+mn-cs"/>
              </a:rPr>
              <a:t> in the future for additional funding</a:t>
            </a:r>
            <a:endParaRPr lang="en-US" sz="1200" b="0" i="0" u="none" strike="noStrike" kern="1200" baseline="0" dirty="0" smtClean="0">
              <a:solidFill>
                <a:schemeClr val="tx1"/>
              </a:solidFill>
              <a:effectLst/>
              <a:latin typeface="+mn-lt"/>
              <a:ea typeface="+mn-ea"/>
              <a:cs typeface="+mn-cs"/>
            </a:endParaRPr>
          </a:p>
          <a:p>
            <a:pPr lvl="0" rtl="0" fontAlgn="base"/>
            <a:endParaRPr lang="en-US" sz="1200" b="0" i="0" u="none" strike="noStrike" kern="1200" baseline="0" dirty="0" smtClean="0">
              <a:solidFill>
                <a:schemeClr val="tx1"/>
              </a:solidFill>
              <a:effectLst/>
              <a:latin typeface="+mn-lt"/>
              <a:ea typeface="+mn-ea"/>
              <a:cs typeface="+mn-cs"/>
            </a:endParaRPr>
          </a:p>
          <a:p>
            <a:pPr lvl="0" rtl="0" fontAlgn="base"/>
            <a:r>
              <a:rPr lang="en-US" sz="1200" b="0" i="0" u="none" strike="noStrike" kern="1200" baseline="0" dirty="0" smtClean="0">
                <a:solidFill>
                  <a:schemeClr val="tx1"/>
                </a:solidFill>
                <a:effectLst/>
                <a:latin typeface="+mn-lt"/>
                <a:ea typeface="+mn-ea"/>
                <a:cs typeface="+mn-cs"/>
              </a:rPr>
              <a:t>We would seek:</a:t>
            </a:r>
            <a:endParaRPr lang="en-US" sz="1200" b="0" i="0" u="none" strike="noStrike" kern="1200" dirty="0" smtClean="0">
              <a:solidFill>
                <a:schemeClr val="tx1"/>
              </a:solidFill>
              <a:effectLst/>
              <a:latin typeface="+mn-lt"/>
              <a:ea typeface="+mn-ea"/>
              <a:cs typeface="+mn-cs"/>
            </a:endParaRPr>
          </a:p>
          <a:p>
            <a:pPr lvl="2" rtl="0" fontAlgn="base"/>
            <a:r>
              <a:rPr lang="en-US" sz="1200" b="0" i="0" u="none" strike="noStrike" kern="1200" dirty="0" smtClean="0">
                <a:solidFill>
                  <a:schemeClr val="tx1"/>
                </a:solidFill>
                <a:effectLst/>
                <a:latin typeface="+mn-lt"/>
                <a:ea typeface="+mn-ea"/>
                <a:cs typeface="+mn-cs"/>
              </a:rPr>
              <a:t>Funding to support the expansion of our pilot message library which our</a:t>
            </a:r>
            <a:r>
              <a:rPr lang="en-US" sz="1200" b="0" i="0" u="none" strike="noStrike" kern="1200" baseline="0" dirty="0" smtClean="0">
                <a:solidFill>
                  <a:schemeClr val="tx1"/>
                </a:solidFill>
                <a:effectLst/>
                <a:latin typeface="+mn-lt"/>
                <a:ea typeface="+mn-ea"/>
                <a:cs typeface="+mn-cs"/>
              </a:rPr>
              <a:t> partners could disseminate through existing channels</a:t>
            </a:r>
          </a:p>
          <a:p>
            <a:pPr lvl="2" rtl="0" fontAlgn="base"/>
            <a:endParaRPr lang="en-US" sz="1200" b="0" i="0" u="none" strike="noStrike" kern="1200" baseline="0" dirty="0" smtClean="0">
              <a:solidFill>
                <a:schemeClr val="tx1"/>
              </a:solidFill>
              <a:effectLst/>
              <a:latin typeface="+mn-lt"/>
              <a:ea typeface="+mn-ea"/>
              <a:cs typeface="+mn-cs"/>
            </a:endParaRPr>
          </a:p>
          <a:p>
            <a:pPr lvl="2" rtl="0" fontAlgn="base"/>
            <a:r>
              <a:rPr lang="en-US" sz="1200" b="0" i="0" u="none" strike="noStrike" kern="1200" baseline="0" dirty="0" smtClean="0">
                <a:solidFill>
                  <a:schemeClr val="tx1"/>
                </a:solidFill>
                <a:effectLst/>
                <a:latin typeface="+mn-lt"/>
                <a:ea typeface="+mn-ea"/>
                <a:cs typeface="+mn-cs"/>
              </a:rPr>
              <a:t>And:</a:t>
            </a:r>
            <a:endParaRPr lang="en-US" sz="1200" b="0" i="0" u="none" strike="noStrike" kern="1200" dirty="0" smtClean="0">
              <a:solidFill>
                <a:schemeClr val="tx1"/>
              </a:solidFill>
              <a:effectLst/>
              <a:latin typeface="+mn-lt"/>
              <a:ea typeface="+mn-ea"/>
              <a:cs typeface="+mn-cs"/>
            </a:endParaRPr>
          </a:p>
          <a:p>
            <a:pPr lvl="2" rtl="0" fontAlgn="base"/>
            <a:r>
              <a:rPr lang="en-US" sz="1200" b="0" i="0" u="none" strike="noStrike" kern="1200" dirty="0" smtClean="0">
                <a:solidFill>
                  <a:schemeClr val="tx1"/>
                </a:solidFill>
                <a:effectLst/>
                <a:latin typeface="+mn-lt"/>
                <a:ea typeface="+mn-ea"/>
                <a:cs typeface="+mn-cs"/>
              </a:rPr>
              <a:t>Funding to support the</a:t>
            </a:r>
            <a:r>
              <a:rPr lang="en-US" sz="1200" b="0" i="0" u="none" strike="noStrike" kern="1200" baseline="0" dirty="0" smtClean="0">
                <a:solidFill>
                  <a:schemeClr val="tx1"/>
                </a:solidFill>
                <a:effectLst/>
                <a:latin typeface="+mn-lt"/>
                <a:ea typeface="+mn-ea"/>
                <a:cs typeface="+mn-cs"/>
              </a:rPr>
              <a:t> development </a:t>
            </a:r>
            <a:r>
              <a:rPr lang="en-US" sz="1200" b="0" i="0" u="none" strike="noStrike" kern="1200" dirty="0" smtClean="0">
                <a:solidFill>
                  <a:schemeClr val="tx1"/>
                </a:solidFill>
                <a:effectLst/>
                <a:latin typeface="+mn-lt"/>
                <a:ea typeface="+mn-ea"/>
                <a:cs typeface="+mn-cs"/>
              </a:rPr>
              <a:t>of a fully automated system which could support sophisticated interactions, by partnering</a:t>
            </a:r>
            <a:r>
              <a:rPr lang="en-US" sz="1200" b="0" i="0" u="none" strike="noStrike" kern="1200" baseline="0" dirty="0" smtClean="0">
                <a:solidFill>
                  <a:schemeClr val="tx1"/>
                </a:solidFill>
                <a:effectLst/>
                <a:latin typeface="+mn-lt"/>
                <a:ea typeface="+mn-ea"/>
                <a:cs typeface="+mn-cs"/>
              </a:rPr>
              <a:t> with exp</a:t>
            </a:r>
            <a:r>
              <a:rPr lang="en-US" sz="1200" b="0" i="0" u="none" strike="noStrike" kern="1200" dirty="0" smtClean="0">
                <a:solidFill>
                  <a:schemeClr val="tx1"/>
                </a:solidFill>
                <a:effectLst/>
                <a:latin typeface="+mn-lt"/>
                <a:ea typeface="+mn-ea"/>
                <a:cs typeface="+mn-cs"/>
              </a:rPr>
              <a:t>erts from information science</a:t>
            </a:r>
            <a:r>
              <a:rPr lang="en-US" sz="1200" b="0" i="0" u="none" strike="noStrike" kern="1200" baseline="0" dirty="0" smtClean="0">
                <a:solidFill>
                  <a:schemeClr val="tx1"/>
                </a:solidFill>
                <a:effectLst/>
                <a:latin typeface="+mn-lt"/>
                <a:ea typeface="+mn-ea"/>
                <a:cs typeface="+mn-cs"/>
              </a:rPr>
              <a:t> and computer and systems engineering.</a:t>
            </a:r>
          </a:p>
          <a:p>
            <a:pPr lvl="2" rtl="0" fontAlgn="base"/>
            <a:endParaRPr lang="en-US" sz="1200" b="0" i="0" u="none" strike="noStrike" kern="1200" baseline="0" dirty="0" smtClean="0">
              <a:solidFill>
                <a:schemeClr val="tx1"/>
              </a:solidFill>
              <a:effectLst/>
              <a:latin typeface="+mn-lt"/>
              <a:ea typeface="+mn-ea"/>
              <a:cs typeface="+mn-cs"/>
            </a:endParaRPr>
          </a:p>
          <a:p>
            <a:pPr lvl="2" rtl="0" fontAlgn="base"/>
            <a:r>
              <a:rPr lang="en-US" sz="1200" b="0" i="0" u="none" strike="noStrike" kern="1200" baseline="0" dirty="0" smtClean="0">
                <a:solidFill>
                  <a:schemeClr val="tx1"/>
                </a:solidFill>
                <a:effectLst/>
                <a:latin typeface="+mn-lt"/>
                <a:ea typeface="+mn-ea"/>
                <a:cs typeface="+mn-cs"/>
              </a:rPr>
              <a:t>Importantly, we know that our promising findings from the pilot study are only preliminary data. We also hope to secure funding to conduct a rigorous evaluation of the initiative to assess how the messages support behavior change.</a:t>
            </a:r>
            <a:endParaRPr lang="en-US" sz="1200" b="0" i="0" u="none" strike="noStrike" kern="1200" dirty="0" smtClean="0">
              <a:solidFill>
                <a:schemeClr val="tx1"/>
              </a:solidFill>
              <a:effectLst/>
              <a:latin typeface="+mn-lt"/>
              <a:ea typeface="+mn-ea"/>
              <a:cs typeface="+mn-cs"/>
            </a:endParaRPr>
          </a:p>
          <a:p>
            <a:r>
              <a:rPr lang="en-US" b="0" dirty="0" smtClean="0">
                <a:effectLst/>
              </a:rPr>
              <a:t/>
            </a:r>
            <a:br>
              <a:rPr lang="en-US" b="0" dirty="0" smtClean="0">
                <a:effectLst/>
              </a:rPr>
            </a:br>
            <a:endParaRPr lang="en-US" dirty="0"/>
          </a:p>
        </p:txBody>
      </p:sp>
      <p:sp>
        <p:nvSpPr>
          <p:cNvPr id="4" name="Slide Number Placeholder 3"/>
          <p:cNvSpPr>
            <a:spLocks noGrp="1"/>
          </p:cNvSpPr>
          <p:nvPr>
            <p:ph type="sldNum" sz="quarter" idx="10"/>
          </p:nvPr>
        </p:nvSpPr>
        <p:spPr/>
        <p:txBody>
          <a:bodyPr/>
          <a:lstStyle/>
          <a:p>
            <a:fld id="{6604E50E-EFBD-4A46-A2E2-F992BEA97A03}" type="slidenum">
              <a:rPr lang="en-US" smtClean="0"/>
              <a:t>11</a:t>
            </a:fld>
            <a:endParaRPr lang="en-US"/>
          </a:p>
        </p:txBody>
      </p:sp>
    </p:spTree>
    <p:extLst>
      <p:ext uri="{BB962C8B-B14F-4D97-AF65-F5344CB8AC3E}">
        <p14:creationId xmlns:p14="http://schemas.microsoft.com/office/powerpoint/2010/main" val="20215806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a:t>
            </a:r>
            <a:r>
              <a:rPr lang="en-US" baseline="0" dirty="0" smtClean="0"/>
              <a:t> team is very grateful to </a:t>
            </a:r>
            <a:r>
              <a:rPr lang="en-US" baseline="0" dirty="0" err="1" smtClean="0"/>
              <a:t>FiA</a:t>
            </a:r>
            <a:r>
              <a:rPr lang="en-US" baseline="0" dirty="0" smtClean="0"/>
              <a:t> and the Deutsch Foundation for the chance to plant the “seed” of our initiative!</a:t>
            </a:r>
          </a:p>
        </p:txBody>
      </p:sp>
      <p:sp>
        <p:nvSpPr>
          <p:cNvPr id="4" name="Slide Number Placeholder 3"/>
          <p:cNvSpPr>
            <a:spLocks noGrp="1"/>
          </p:cNvSpPr>
          <p:nvPr>
            <p:ph type="sldNum" sz="quarter" idx="10"/>
          </p:nvPr>
        </p:nvSpPr>
        <p:spPr/>
        <p:txBody>
          <a:bodyPr/>
          <a:lstStyle/>
          <a:p>
            <a:fld id="{6604E50E-EFBD-4A46-A2E2-F992BEA97A03}" type="slidenum">
              <a:rPr lang="en-US" smtClean="0"/>
              <a:t>12</a:t>
            </a:fld>
            <a:endParaRPr lang="en-US"/>
          </a:p>
        </p:txBody>
      </p:sp>
    </p:spTree>
    <p:extLst>
      <p:ext uri="{BB962C8B-B14F-4D97-AF65-F5344CB8AC3E}">
        <p14:creationId xmlns:p14="http://schemas.microsoft.com/office/powerpoint/2010/main" val="802799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indent="0">
              <a:buFont typeface="Arial"/>
              <a:buNone/>
            </a:pPr>
            <a:r>
              <a:rPr lang="en-US" baseline="0" dirty="0" smtClean="0"/>
              <a:t>Because the obesity epidemic starts young – 15% of preschool-aged children are already obese. Obesity can lead to health problems like diabetes and cardiovascular disease, but physical activity can reduce these risks. And, studies show that for preschoolers, parents can and do play a significant role in their activity levels!</a:t>
            </a:r>
          </a:p>
          <a:p>
            <a:pPr marL="0" indent="0">
              <a:buFont typeface="Arial"/>
              <a:buNone/>
            </a:pPr>
            <a:endParaRPr lang="en-US" baseline="0" dirty="0" smtClean="0"/>
          </a:p>
          <a:p>
            <a:pPr marL="0" indent="0">
              <a:buFont typeface="Arial"/>
              <a:buNone/>
            </a:pPr>
            <a:r>
              <a:rPr lang="en-US" baseline="0" dirty="0" smtClean="0"/>
              <a:t>[old notes]</a:t>
            </a:r>
          </a:p>
          <a:p>
            <a:pPr marL="171450" indent="-171450">
              <a:buFont typeface="Arial"/>
              <a:buChar char="•"/>
            </a:pPr>
            <a:r>
              <a:rPr lang="en-US" baseline="0" dirty="0" smtClean="0"/>
              <a:t>Childhood &amp; adult obesity continues to be a threat to health, as 35.7% of adults and 15% of preschool-aged children in the US are obese</a:t>
            </a:r>
          </a:p>
          <a:p>
            <a:pPr marL="171450" indent="-171450">
              <a:buFont typeface="Arial"/>
              <a:buChar char="•"/>
            </a:pPr>
            <a:r>
              <a:rPr lang="en-US" baseline="0" dirty="0" smtClean="0"/>
              <a:t>Obesity is associated with adverse health outcomes (like diabetes among youth, and cardiovascular disease and premature mortality later in life)</a:t>
            </a:r>
          </a:p>
          <a:p>
            <a:pPr marL="171450" indent="-171450">
              <a:buFont typeface="Arial"/>
              <a:buChar char="•"/>
            </a:pPr>
            <a:r>
              <a:rPr lang="en-US" baseline="0" dirty="0" smtClean="0"/>
              <a:t>Engaging in physical activity can reduce the risk for obesity- and for preschoolers, parents can and do play a significant role in their activity levels!</a:t>
            </a:r>
          </a:p>
        </p:txBody>
      </p:sp>
      <p:sp>
        <p:nvSpPr>
          <p:cNvPr id="4" name="Slide Number Placeholder 3"/>
          <p:cNvSpPr>
            <a:spLocks noGrp="1"/>
          </p:cNvSpPr>
          <p:nvPr>
            <p:ph type="sldNum" sz="quarter" idx="10"/>
          </p:nvPr>
        </p:nvSpPr>
        <p:spPr/>
        <p:txBody>
          <a:bodyPr/>
          <a:lstStyle/>
          <a:p>
            <a:fld id="{6604E50E-EFBD-4A46-A2E2-F992BEA97A03}" type="slidenum">
              <a:rPr lang="en-US" smtClean="0"/>
              <a:t>2</a:t>
            </a:fld>
            <a:endParaRPr lang="en-US"/>
          </a:p>
        </p:txBody>
      </p:sp>
    </p:spTree>
    <p:extLst>
      <p:ext uri="{BB962C8B-B14F-4D97-AF65-F5344CB8AC3E}">
        <p14:creationId xmlns:p14="http://schemas.microsoft.com/office/powerpoint/2010/main" val="207198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vision was to create messages that help parents fit</a:t>
            </a:r>
            <a:r>
              <a:rPr lang="en-US" baseline="0" dirty="0" smtClean="0"/>
              <a:t> family physical activity into their everyday lives. By using two-way mobile text messaging, the messages would be conditional or tailored to factors such as parents’ preferences and resources. </a:t>
            </a:r>
            <a:endParaRPr lang="en-US" dirty="0"/>
          </a:p>
        </p:txBody>
      </p:sp>
      <p:sp>
        <p:nvSpPr>
          <p:cNvPr id="4" name="Slide Number Placeholder 3"/>
          <p:cNvSpPr>
            <a:spLocks noGrp="1"/>
          </p:cNvSpPr>
          <p:nvPr>
            <p:ph type="sldNum" sz="quarter" idx="10"/>
          </p:nvPr>
        </p:nvSpPr>
        <p:spPr/>
        <p:txBody>
          <a:bodyPr/>
          <a:lstStyle/>
          <a:p>
            <a:fld id="{6604E50E-EFBD-4A46-A2E2-F992BEA97A03}" type="slidenum">
              <a:rPr lang="en-US" smtClean="0"/>
              <a:t>3</a:t>
            </a:fld>
            <a:endParaRPr lang="en-US"/>
          </a:p>
        </p:txBody>
      </p:sp>
    </p:spTree>
    <p:extLst>
      <p:ext uri="{BB962C8B-B14F-4D97-AF65-F5344CB8AC3E}">
        <p14:creationId xmlns:p14="http://schemas.microsoft.com/office/powerpoint/2010/main" val="2891090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smtClean="0"/>
              <a:t>We</a:t>
            </a:r>
            <a:r>
              <a:rPr lang="en-US" baseline="0" dirty="0" smtClean="0"/>
              <a:t> wanted to create a product that would deliver credible health information to parents, who may struggle to find accurate and trustworthy information about their family's health.</a:t>
            </a:r>
          </a:p>
          <a:p>
            <a:pPr marL="0" indent="0">
              <a:buFont typeface="+mj-lt"/>
              <a:buNone/>
            </a:pPr>
            <a:endParaRPr lang="en-US" baseline="0" dirty="0" smtClean="0"/>
          </a:p>
          <a:p>
            <a:pPr marL="0" indent="0">
              <a:buFont typeface="+mj-lt"/>
              <a:buNone/>
            </a:pPr>
            <a:r>
              <a:rPr lang="en-US" baseline="0" dirty="0" smtClean="0"/>
              <a:t>We know that mobile texting continues to grow, especially among racial and ethnic minorities. Disseminating health information via text can help to close the digital divide.</a:t>
            </a:r>
          </a:p>
          <a:p>
            <a:pPr marL="0" indent="0">
              <a:buFont typeface="+mj-lt"/>
              <a:buNone/>
            </a:pPr>
            <a:endParaRPr lang="en-US" baseline="0" dirty="0" smtClean="0"/>
          </a:p>
          <a:p>
            <a:pPr marL="0" indent="0">
              <a:buFont typeface="+mj-lt"/>
              <a:buNone/>
            </a:pPr>
            <a:r>
              <a:rPr lang="en-US" baseline="0" dirty="0" smtClean="0"/>
              <a:t>And, interactive texting is a novel approach to disseminating expert health information in a more usable and accessible way. Unlike traditional health education campaigns, it also enables users to share information with the messaging system. </a:t>
            </a:r>
            <a:endParaRPr lang="en-US" dirty="0" smtClean="0"/>
          </a:p>
          <a:p>
            <a:pPr marL="0" indent="0">
              <a:buFont typeface="+mj-lt"/>
              <a:buNone/>
            </a:pPr>
            <a:endParaRPr lang="en-US" dirty="0" smtClean="0"/>
          </a:p>
          <a:p>
            <a:pPr marL="0" indent="0">
              <a:buFont typeface="+mj-lt"/>
              <a:buNone/>
            </a:pPr>
            <a:r>
              <a:rPr lang="en-US" dirty="0" smtClean="0"/>
              <a:t>[old notes]</a:t>
            </a:r>
          </a:p>
          <a:p>
            <a:pPr marL="228600" indent="-228600">
              <a:buFont typeface="+mj-lt"/>
              <a:buAutoNum type="arabicPeriod"/>
            </a:pPr>
            <a:r>
              <a:rPr lang="en-US" dirty="0" smtClean="0"/>
              <a:t>Credibility: Through focus</a:t>
            </a:r>
            <a:r>
              <a:rPr lang="en-US" baseline="0" dirty="0" smtClean="0"/>
              <a:t> groups with parents of preschoolers- we found that parents may not know where to go to get accurate, trustworthy information about their families health.  And many parents of preschoolers look to their peers for ideas and tips for how to make their family healthier.  </a:t>
            </a:r>
          </a:p>
          <a:p>
            <a:pPr marL="685800" lvl="1" indent="-228600">
              <a:buFont typeface="+mj-lt"/>
              <a:buAutoNum type="arabicPeriod"/>
            </a:pPr>
            <a:r>
              <a:rPr lang="en-US" baseline="0" dirty="0" smtClean="0"/>
              <a:t>So we wanted to create a product that would easily deliver credible information to parents of preschoolers, in a friendly and accessible way!</a:t>
            </a:r>
          </a:p>
          <a:p>
            <a:pPr marL="228600" lvl="0" indent="-228600">
              <a:buFont typeface="+mj-lt"/>
              <a:buAutoNum type="arabicPeriod"/>
            </a:pPr>
            <a:r>
              <a:rPr lang="en-US" baseline="0" dirty="0" err="1" smtClean="0"/>
              <a:t>InfoEquity</a:t>
            </a:r>
            <a:r>
              <a:rPr lang="en-US" baseline="0" dirty="0" smtClean="0"/>
              <a:t>:  As of 2013, we know 91% of people in the US own a cell phone. And of those only 56% own smart phones but 81% use text messaging (with even higher rates among African Americans and Hispanic/Latino populations)! </a:t>
            </a:r>
          </a:p>
          <a:p>
            <a:pPr marL="685800" lvl="1" indent="-228600">
              <a:buFont typeface="+mj-lt"/>
              <a:buAutoNum type="arabicPeriod"/>
            </a:pPr>
            <a:r>
              <a:rPr lang="en-US" baseline="0" dirty="0" smtClean="0"/>
              <a:t>So we felt that disseminating our health information via text messaging would be an effective way to address the digital divide, providing information and resources to those that may not have Internet access</a:t>
            </a:r>
          </a:p>
          <a:p>
            <a:pPr marL="228600" lvl="0" indent="-228600">
              <a:buFont typeface="+mj-lt"/>
              <a:buAutoNum type="arabicPeriod"/>
            </a:pPr>
            <a:r>
              <a:rPr lang="en-US" baseline="0" dirty="0" err="1" smtClean="0"/>
              <a:t>InfoTransfer</a:t>
            </a:r>
            <a:r>
              <a:rPr lang="en-US" baseline="0" dirty="0" smtClean="0"/>
              <a:t>: Given the lack of accessible, credible information about family physical activity for families with preschool-aged children, and the high rates of using text messaging across all racial/ethnic populations in the U.S.- we felt that creating a text message initiative would be an effective way to translate expert information for broad use by parents of preschoolers, to increase family activity!</a:t>
            </a:r>
            <a:endParaRPr lang="en-US" dirty="0"/>
          </a:p>
        </p:txBody>
      </p:sp>
      <p:sp>
        <p:nvSpPr>
          <p:cNvPr id="4" name="Slide Number Placeholder 3"/>
          <p:cNvSpPr>
            <a:spLocks noGrp="1"/>
          </p:cNvSpPr>
          <p:nvPr>
            <p:ph type="sldNum" sz="quarter" idx="10"/>
          </p:nvPr>
        </p:nvSpPr>
        <p:spPr/>
        <p:txBody>
          <a:bodyPr/>
          <a:lstStyle/>
          <a:p>
            <a:fld id="{6604E50E-EFBD-4A46-A2E2-F992BEA97A03}" type="slidenum">
              <a:rPr lang="en-US" smtClean="0"/>
              <a:t>4</a:t>
            </a:fld>
            <a:endParaRPr lang="en-US"/>
          </a:p>
        </p:txBody>
      </p:sp>
    </p:spTree>
    <p:extLst>
      <p:ext uri="{BB962C8B-B14F-4D97-AF65-F5344CB8AC3E}">
        <p14:creationId xmlns:p14="http://schemas.microsoft.com/office/powerpoint/2010/main" val="2722212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 this project, our</a:t>
            </a:r>
            <a:r>
              <a:rPr lang="en-US" baseline="0" dirty="0" smtClean="0"/>
              <a:t> </a:t>
            </a:r>
            <a:r>
              <a:rPr lang="en-US" dirty="0" smtClean="0"/>
              <a:t>team followed</a:t>
            </a:r>
            <a:r>
              <a:rPr lang="en-US" baseline="0" dirty="0" smtClean="0"/>
              <a:t> an iterative, user-centered approach to create and evaluate a message library, including focus groups with parents, a week-long message pilot, and follow-up interviews.</a:t>
            </a:r>
          </a:p>
          <a:p>
            <a:endParaRPr lang="en-US" dirty="0" smtClean="0"/>
          </a:p>
        </p:txBody>
      </p:sp>
      <p:sp>
        <p:nvSpPr>
          <p:cNvPr id="4" name="Slide Number Placeholder 3"/>
          <p:cNvSpPr>
            <a:spLocks noGrp="1"/>
          </p:cNvSpPr>
          <p:nvPr>
            <p:ph type="sldNum" sz="quarter" idx="10"/>
          </p:nvPr>
        </p:nvSpPr>
        <p:spPr/>
        <p:txBody>
          <a:bodyPr/>
          <a:lstStyle/>
          <a:p>
            <a:fld id="{6604E50E-EFBD-4A46-A2E2-F992BEA97A03}" type="slidenum">
              <a:rPr lang="en-US" smtClean="0"/>
              <a:t>5</a:t>
            </a:fld>
            <a:endParaRPr lang="en-US"/>
          </a:p>
        </p:txBody>
      </p:sp>
    </p:spTree>
    <p:extLst>
      <p:ext uri="{BB962C8B-B14F-4D97-AF65-F5344CB8AC3E}">
        <p14:creationId xmlns:p14="http://schemas.microsoft.com/office/powerpoint/2010/main" val="388282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Focus groups were held in community settings in Prince George’s and Montgomery Counties</a:t>
            </a:r>
            <a:r>
              <a:rPr lang="en-US" baseline="0" dirty="0" smtClean="0"/>
              <a:t> </a:t>
            </a:r>
            <a:r>
              <a:rPr lang="en-US" dirty="0" smtClean="0"/>
              <a:t>with a very diverse group of</a:t>
            </a:r>
            <a:r>
              <a:rPr lang="en-US" baseline="0" dirty="0" smtClean="0"/>
              <a:t> participants. </a:t>
            </a:r>
            <a:r>
              <a:rPr lang="en-US" dirty="0" smtClean="0"/>
              <a:t>The purpose</a:t>
            </a:r>
            <a:r>
              <a:rPr lang="en-US" baseline="0" dirty="0" smtClean="0"/>
              <a:t> of focus groups was to gather input on content and interaction. As you can see in these quotes, it was clear that the message tailoring would allow parents with different preferences and resources to get information that would be relevant and useful to their everyday lives.</a:t>
            </a:r>
          </a:p>
          <a:p>
            <a:endParaRPr lang="en-US" dirty="0" smtClean="0"/>
          </a:p>
          <a:p>
            <a:r>
              <a:rPr lang="en-US" dirty="0" smtClean="0"/>
              <a:t>We analyzed the findings</a:t>
            </a:r>
            <a:r>
              <a:rPr lang="en-US" baseline="0" dirty="0" smtClean="0"/>
              <a:t> from the focus group to develop messages and tailoring logic for our pilot study.</a:t>
            </a:r>
            <a:endParaRPr lang="en-US" dirty="0"/>
          </a:p>
        </p:txBody>
      </p:sp>
      <p:sp>
        <p:nvSpPr>
          <p:cNvPr id="4" name="Slide Number Placeholder 3"/>
          <p:cNvSpPr>
            <a:spLocks noGrp="1"/>
          </p:cNvSpPr>
          <p:nvPr>
            <p:ph type="sldNum" sz="quarter" idx="10"/>
          </p:nvPr>
        </p:nvSpPr>
        <p:spPr/>
        <p:txBody>
          <a:bodyPr/>
          <a:lstStyle/>
          <a:p>
            <a:fld id="{6604E50E-EFBD-4A46-A2E2-F992BEA97A03}" type="slidenum">
              <a:rPr lang="en-US" smtClean="0"/>
              <a:t>6</a:t>
            </a:fld>
            <a:endParaRPr lang="en-US"/>
          </a:p>
        </p:txBody>
      </p:sp>
    </p:spTree>
    <p:extLst>
      <p:ext uri="{BB962C8B-B14F-4D97-AF65-F5344CB8AC3E}">
        <p14:creationId xmlns:p14="http://schemas.microsoft.com/office/powerpoint/2010/main" val="3758435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We used Google Voice to send 7 days of interactive messages to participants, a sample exchange is shown here. Messages included activity ideas, health facts, and support. After the week of messages, we interviewed participants to gather feedback on satisfaction, usefulness, and behavior. Feedback was generally very positive, with participants appreciating the interactivity and many reporting that they had actually done the activities with their kids.</a:t>
            </a:r>
            <a:endParaRPr lang="en-US" dirty="0" smtClean="0"/>
          </a:p>
          <a:p>
            <a:pPr marL="0" indent="0">
              <a:buFontTx/>
              <a:buNone/>
            </a:pPr>
            <a:endParaRPr lang="en-US" dirty="0" smtClean="0"/>
          </a:p>
          <a:p>
            <a:pPr marL="0" indent="0">
              <a:buFontTx/>
              <a:buNone/>
            </a:pPr>
            <a:r>
              <a:rPr lang="en-US" dirty="0" smtClean="0"/>
              <a:t>[notes:]</a:t>
            </a:r>
          </a:p>
          <a:p>
            <a:r>
              <a:rPr lang="en-US" dirty="0" smtClean="0"/>
              <a:t>16 phone interviews completed April 2-7</a:t>
            </a:r>
          </a:p>
          <a:p>
            <a:pPr lvl="1"/>
            <a:r>
              <a:rPr lang="en-US" dirty="0" smtClean="0"/>
              <a:t>7 English-speaking Hispanic</a:t>
            </a:r>
          </a:p>
          <a:p>
            <a:pPr lvl="1"/>
            <a:r>
              <a:rPr lang="en-US" dirty="0" smtClean="0"/>
              <a:t>5 White / Caucasian</a:t>
            </a:r>
          </a:p>
          <a:p>
            <a:pPr lvl="1"/>
            <a:r>
              <a:rPr lang="en-US" dirty="0" smtClean="0"/>
              <a:t>4 Black / African American</a:t>
            </a:r>
          </a:p>
          <a:p>
            <a:pPr lvl="1"/>
            <a:r>
              <a:rPr lang="en-US" dirty="0" smtClean="0"/>
              <a:t>1 Caribbean</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6604E50E-EFBD-4A46-A2E2-F992BEA97A03}" type="slidenum">
              <a:rPr lang="en-US" smtClean="0"/>
              <a:t>7</a:t>
            </a:fld>
            <a:endParaRPr lang="en-US"/>
          </a:p>
        </p:txBody>
      </p:sp>
    </p:spTree>
    <p:extLst>
      <p:ext uri="{BB962C8B-B14F-4D97-AF65-F5344CB8AC3E}">
        <p14:creationId xmlns:p14="http://schemas.microsoft.com/office/powerpoint/2010/main" val="852377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r>
              <a:rPr lang="en-US" sz="1200" b="0" i="0" u="none" strike="noStrike" kern="1200" dirty="0" smtClean="0">
                <a:solidFill>
                  <a:schemeClr val="tx1"/>
                </a:solidFill>
                <a:effectLst/>
                <a:latin typeface="+mn-lt"/>
                <a:ea typeface="+mn-ea"/>
                <a:cs typeface="+mn-cs"/>
              </a:rPr>
              <a:t>So what did we learn about</a:t>
            </a:r>
            <a:r>
              <a:rPr lang="en-US" sz="1200" b="0" i="0" u="none" strike="noStrike" kern="1200" baseline="0" dirty="0" smtClean="0">
                <a:solidFill>
                  <a:schemeClr val="tx1"/>
                </a:solidFill>
                <a:effectLst/>
                <a:latin typeface="+mn-lt"/>
                <a:ea typeface="+mn-ea"/>
                <a:cs typeface="+mn-cs"/>
              </a:rPr>
              <a:t> the future of information:</a:t>
            </a:r>
          </a:p>
          <a:p>
            <a:pPr marL="0" lvl="0" indent="0">
              <a:buFont typeface="+mj-lt"/>
              <a:buNone/>
            </a:pPr>
            <a:r>
              <a:rPr lang="en-US" sz="1200" b="0" i="0" u="none" strike="noStrike" kern="1200" baseline="0" dirty="0" smtClean="0">
                <a:solidFill>
                  <a:schemeClr val="tx1"/>
                </a:solidFill>
                <a:effectLst/>
                <a:latin typeface="+mn-lt"/>
                <a:ea typeface="+mn-ea"/>
                <a:cs typeface="+mn-cs"/>
              </a:rPr>
              <a:t>First, parents appreciated messages with “curated” health facts. We can guide people to credible information.</a:t>
            </a:r>
          </a:p>
          <a:p>
            <a:pPr marL="0" lvl="0" indent="0">
              <a:buFont typeface="+mj-lt"/>
              <a:buNone/>
            </a:pPr>
            <a:r>
              <a:rPr lang="en-US" sz="1200" b="0" i="0" u="none" strike="noStrike" kern="1200" baseline="0" dirty="0" smtClean="0">
                <a:solidFill>
                  <a:schemeClr val="tx1"/>
                </a:solidFill>
                <a:effectLst/>
                <a:latin typeface="+mn-lt"/>
                <a:ea typeface="+mn-ea"/>
                <a:cs typeface="+mn-cs"/>
              </a:rPr>
              <a:t>Also, our diverse group of participants shared their beliefs and values. For example, some Hispanic mothers wanted to hear that engaging in family physical activity is part of being a good parent, while Caucasian parents preferred to avoid messages that they saw as judging their parenting skills. We </a:t>
            </a:r>
            <a:r>
              <a:rPr lang="en-US" sz="1200" b="0" i="0" u="none" strike="noStrike" kern="1200" baseline="0" dirty="0" smtClean="0">
                <a:solidFill>
                  <a:schemeClr val="tx1"/>
                </a:solidFill>
                <a:effectLst/>
                <a:latin typeface="+mn-lt"/>
                <a:ea typeface="+mn-ea"/>
                <a:cs typeface="+mn-cs"/>
              </a:rPr>
              <a:t>found that </a:t>
            </a:r>
            <a:r>
              <a:rPr lang="en-US" sz="1200" b="0" i="0" u="none" strike="sngStrike" kern="1200" baseline="0" dirty="0" smtClean="0">
                <a:solidFill>
                  <a:schemeClr val="tx1"/>
                </a:solidFill>
                <a:effectLst/>
                <a:latin typeface="+mn-lt"/>
                <a:ea typeface="+mn-ea"/>
                <a:cs typeface="+mn-cs"/>
              </a:rPr>
              <a:t>took </a:t>
            </a:r>
            <a:r>
              <a:rPr lang="en-US" sz="1200" b="0" i="0" u="none" strike="sngStrike" kern="1200" baseline="0" dirty="0" smtClean="0">
                <a:solidFill>
                  <a:srgbClr val="FF0000"/>
                </a:solidFill>
                <a:effectLst/>
                <a:latin typeface="+mn-lt"/>
                <a:ea typeface="+mn-ea"/>
                <a:cs typeface="+mn-cs"/>
              </a:rPr>
              <a:t>pains</a:t>
            </a:r>
            <a:r>
              <a:rPr lang="en-US" sz="1200" b="0" i="0" u="none" strike="noStrike" kern="1200" baseline="0" dirty="0" smtClean="0">
                <a:solidFill>
                  <a:srgbClr val="FF0000"/>
                </a:solidFill>
                <a:effectLst/>
                <a:latin typeface="+mn-lt"/>
                <a:ea typeface="+mn-ea"/>
                <a:cs typeface="+mn-cs"/>
              </a:rPr>
              <a:t> </a:t>
            </a:r>
            <a:r>
              <a:rPr lang="en-US" sz="1200" b="0" i="0" u="none" strike="sngStrike" kern="1200" baseline="0" dirty="0" smtClean="0">
                <a:solidFill>
                  <a:schemeClr val="tx1"/>
                </a:solidFill>
                <a:effectLst/>
                <a:latin typeface="+mn-lt"/>
                <a:ea typeface="+mn-ea"/>
                <a:cs typeface="+mn-cs"/>
              </a:rPr>
              <a:t>to </a:t>
            </a:r>
            <a:r>
              <a:rPr lang="en-US" sz="1200" b="0" i="0" u="none" strike="sngStrike" kern="1200" baseline="0" dirty="0" smtClean="0">
                <a:solidFill>
                  <a:schemeClr val="tx1"/>
                </a:solidFill>
                <a:effectLst/>
                <a:latin typeface="+mn-lt"/>
                <a:ea typeface="+mn-ea"/>
                <a:cs typeface="+mn-cs"/>
              </a:rPr>
              <a:t>make sure that the messages would be credible and relevant for </a:t>
            </a:r>
            <a:r>
              <a:rPr lang="en-US" sz="1200" b="0" i="0" u="none" strike="noStrike" kern="1200" baseline="0" dirty="0" smtClean="0">
                <a:solidFill>
                  <a:schemeClr val="tx1"/>
                </a:solidFill>
                <a:effectLst/>
                <a:latin typeface="+mn-lt"/>
                <a:ea typeface="+mn-ea"/>
                <a:cs typeface="+mn-cs"/>
              </a:rPr>
              <a:t>participants from different racial and ethnic </a:t>
            </a:r>
            <a:r>
              <a:rPr lang="en-US" sz="1200" b="0" i="0" u="none" strike="noStrike" kern="1200" baseline="0" dirty="0" smtClean="0">
                <a:solidFill>
                  <a:schemeClr val="tx1"/>
                </a:solidFill>
                <a:effectLst/>
                <a:latin typeface="+mn-lt"/>
                <a:ea typeface="+mn-ea"/>
                <a:cs typeface="+mn-cs"/>
              </a:rPr>
              <a:t>backgrounds </a:t>
            </a:r>
            <a:r>
              <a:rPr lang="en-US" sz="1200" b="0" i="1" u="none" strike="noStrike" kern="1200" baseline="0" dirty="0" smtClean="0">
                <a:solidFill>
                  <a:schemeClr val="tx1"/>
                </a:solidFill>
                <a:effectLst/>
                <a:latin typeface="+mn-lt"/>
                <a:ea typeface="+mn-ea"/>
                <a:cs typeface="+mn-cs"/>
              </a:rPr>
              <a:t>generally found the messages to be credible and relevant</a:t>
            </a:r>
            <a:r>
              <a:rPr lang="en-US" sz="1200" b="0" i="0" u="none" strike="noStrike" kern="1200" baseline="0" dirty="0" smtClean="0">
                <a:solidFill>
                  <a:schemeClr val="tx1"/>
                </a:solidFill>
                <a:effectLst/>
                <a:latin typeface="+mn-lt"/>
                <a:ea typeface="+mn-ea"/>
                <a:cs typeface="+mn-cs"/>
              </a:rPr>
              <a:t>.</a:t>
            </a:r>
            <a:endParaRPr lang="en-US" sz="1200" b="0" i="0" u="none" strike="noStrike" kern="1200" baseline="0" dirty="0" smtClean="0">
              <a:solidFill>
                <a:schemeClr val="tx1"/>
              </a:solidFill>
              <a:effectLst/>
              <a:latin typeface="+mn-lt"/>
              <a:ea typeface="+mn-ea"/>
              <a:cs typeface="+mn-cs"/>
            </a:endParaRPr>
          </a:p>
          <a:p>
            <a:pPr marL="0" lvl="0" indent="0">
              <a:buFont typeface="+mj-lt"/>
              <a:buNone/>
            </a:pPr>
            <a:r>
              <a:rPr lang="en-US" sz="1200" b="0" i="0" u="none" strike="noStrike" kern="1200" baseline="0" dirty="0" smtClean="0">
                <a:solidFill>
                  <a:schemeClr val="tx1"/>
                </a:solidFill>
                <a:effectLst/>
                <a:latin typeface="+mn-lt"/>
                <a:ea typeface="+mn-ea"/>
                <a:cs typeface="+mn-cs"/>
              </a:rPr>
              <a:t>Finally, people are willing to share information by text with a trustworthy source. This has implications for public health’s ability to gather big data in real time to monitor health trends.</a:t>
            </a:r>
          </a:p>
          <a:p>
            <a:pPr marL="0" lvl="0" indent="0">
              <a:buFont typeface="+mj-lt"/>
              <a:buNone/>
            </a:pPr>
            <a:endParaRPr lang="en-US" sz="1200" b="0" i="0" u="none" strike="noStrike" kern="1200" dirty="0" smtClean="0">
              <a:solidFill>
                <a:schemeClr val="tx1"/>
              </a:solidFill>
              <a:effectLst/>
              <a:latin typeface="+mn-lt"/>
              <a:ea typeface="+mn-ea"/>
              <a:cs typeface="+mn-cs"/>
            </a:endParaRPr>
          </a:p>
          <a:p>
            <a:pPr marL="0" lvl="0" indent="0">
              <a:buFont typeface="+mj-lt"/>
              <a:buNone/>
            </a:pPr>
            <a:r>
              <a:rPr lang="en-US" sz="1200" b="0" i="0" u="none" strike="noStrike" kern="1200" dirty="0" smtClean="0">
                <a:solidFill>
                  <a:schemeClr val="tx1"/>
                </a:solidFill>
                <a:effectLst/>
                <a:latin typeface="+mn-lt"/>
                <a:ea typeface="+mn-ea"/>
                <a:cs typeface="+mn-cs"/>
              </a:rPr>
              <a:t>[old notes]</a:t>
            </a:r>
          </a:p>
          <a:p>
            <a:pPr marL="228600" lvl="0" indent="-228600">
              <a:buFont typeface="+mj-lt"/>
              <a:buAutoNum type="alphaUcPeriod"/>
            </a:pPr>
            <a:r>
              <a:rPr lang="en-US" sz="1200" b="0" i="0" u="none" strike="noStrike" kern="1200" dirty="0" smtClean="0">
                <a:solidFill>
                  <a:schemeClr val="tx1"/>
                </a:solidFill>
                <a:effectLst/>
                <a:latin typeface="+mn-lt"/>
                <a:ea typeface="+mn-ea"/>
                <a:cs typeface="+mn-cs"/>
              </a:rPr>
              <a:t>Value of “curated” content - links that we’d selected for use in knowledge messages were seen as trustworthy, helpful</a:t>
            </a:r>
          </a:p>
          <a:p>
            <a:pPr marL="685800" lvl="1" indent="-228600">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Implication: The use of disseminating credible information via text is a way to guide information seeking (to improve this behavior)</a:t>
            </a:r>
          </a:p>
          <a:p>
            <a:pPr marL="228600" lvl="0" indent="-228600">
              <a:buFont typeface="+mj-lt"/>
              <a:buAutoNum type="alphaUcPeriod"/>
            </a:pPr>
            <a:r>
              <a:rPr lang="en-US" sz="1200" b="0" i="0" u="none" strike="noStrike" kern="1200" dirty="0" smtClean="0">
                <a:solidFill>
                  <a:schemeClr val="tx1"/>
                </a:solidFill>
                <a:effectLst/>
                <a:latin typeface="+mn-lt"/>
                <a:ea typeface="+mn-ea"/>
                <a:cs typeface="+mn-cs"/>
              </a:rPr>
              <a:t>different beliefs about value of family physical activity </a:t>
            </a:r>
          </a:p>
          <a:p>
            <a:pPr marL="628650" lvl="1"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Implication: thus, when promoting family</a:t>
            </a:r>
            <a:r>
              <a:rPr lang="en-US" sz="1200" b="0" i="0" u="none" strike="noStrike" kern="1200" baseline="0" dirty="0" smtClean="0">
                <a:solidFill>
                  <a:schemeClr val="tx1"/>
                </a:solidFill>
                <a:effectLst/>
                <a:latin typeface="+mn-lt"/>
                <a:ea typeface="+mn-ea"/>
                <a:cs typeface="+mn-cs"/>
              </a:rPr>
              <a:t> physical activity and its benefits to parents, different frames that incorporate core cultural values should be used</a:t>
            </a:r>
            <a:r>
              <a:rPr lang="en-US" sz="1200" b="0" i="0" u="none" strike="noStrike" kern="1200" dirty="0" smtClean="0">
                <a:solidFill>
                  <a:schemeClr val="tx1"/>
                </a:solidFill>
                <a:effectLst/>
                <a:latin typeface="+mn-lt"/>
                <a:ea typeface="+mn-ea"/>
                <a:cs typeface="+mn-cs"/>
              </a:rPr>
              <a:t>; for</a:t>
            </a:r>
            <a:r>
              <a:rPr lang="en-US" sz="1200" b="0" i="0" u="none" strike="noStrike" kern="1200" baseline="0" dirty="0" smtClean="0">
                <a:solidFill>
                  <a:schemeClr val="tx1"/>
                </a:solidFill>
                <a:effectLst/>
                <a:latin typeface="+mn-lt"/>
                <a:ea typeface="+mn-ea"/>
                <a:cs typeface="+mn-cs"/>
              </a:rPr>
              <a:t> example, a message targeted at a Hispanic mother should emphasize that a good mother takes time to engage in physical activity with her children and teaches them the importance of being physically active</a:t>
            </a:r>
            <a:endParaRPr lang="en-US" sz="1200" b="0" i="0" u="none" strike="noStrike" kern="1200" dirty="0" smtClean="0">
              <a:solidFill>
                <a:schemeClr val="tx1"/>
              </a:solidFill>
              <a:effectLst/>
              <a:latin typeface="+mn-lt"/>
              <a:ea typeface="+mn-ea"/>
              <a:cs typeface="+mn-cs"/>
            </a:endParaRPr>
          </a:p>
          <a:p>
            <a:pPr marL="228600" lvl="0" indent="-228600" rtl="0" fontAlgn="base">
              <a:buFont typeface="+mj-lt"/>
              <a:buAutoNum type="alphaUcPeriod"/>
            </a:pPr>
            <a:r>
              <a:rPr lang="en-US" sz="1200" b="0" i="0" u="none" strike="noStrike" kern="1200" dirty="0" smtClean="0">
                <a:solidFill>
                  <a:schemeClr val="tx1"/>
                </a:solidFill>
                <a:effectLst/>
                <a:latin typeface="+mn-lt"/>
                <a:ea typeface="+mn-ea"/>
                <a:cs typeface="+mn-cs"/>
              </a:rPr>
              <a:t>people are willing to share information by text</a:t>
            </a:r>
          </a:p>
          <a:p>
            <a:pPr marL="628650" lvl="1"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Implication: this serves as an opportunity to collect public health data in real-time (could be used for monitoring); </a:t>
            </a:r>
          </a:p>
          <a:p>
            <a:endParaRPr lang="en-US" dirty="0"/>
          </a:p>
        </p:txBody>
      </p:sp>
      <p:sp>
        <p:nvSpPr>
          <p:cNvPr id="4" name="Slide Number Placeholder 3"/>
          <p:cNvSpPr>
            <a:spLocks noGrp="1"/>
          </p:cNvSpPr>
          <p:nvPr>
            <p:ph type="sldNum" sz="quarter" idx="10"/>
          </p:nvPr>
        </p:nvSpPr>
        <p:spPr/>
        <p:txBody>
          <a:bodyPr/>
          <a:lstStyle/>
          <a:p>
            <a:fld id="{6604E50E-EFBD-4A46-A2E2-F992BEA97A03}" type="slidenum">
              <a:rPr lang="en-US" smtClean="0"/>
              <a:t>8</a:t>
            </a:fld>
            <a:endParaRPr lang="en-US"/>
          </a:p>
        </p:txBody>
      </p:sp>
    </p:spTree>
    <p:extLst>
      <p:ext uri="{BB962C8B-B14F-4D97-AF65-F5344CB8AC3E}">
        <p14:creationId xmlns:p14="http://schemas.microsoft.com/office/powerpoint/2010/main" val="417514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rtl="0" fontAlgn="base">
              <a:buFont typeface="+mj-lt"/>
              <a:buNone/>
            </a:pPr>
            <a:r>
              <a:rPr lang="en-US" sz="1200" b="0" i="0" u="none" strike="noStrike" kern="1200" dirty="0" smtClean="0">
                <a:solidFill>
                  <a:schemeClr val="tx1"/>
                </a:solidFill>
                <a:effectLst/>
                <a:latin typeface="+mn-lt"/>
                <a:ea typeface="+mn-ea"/>
                <a:cs typeface="+mn-cs"/>
              </a:rPr>
              <a:t>What about equity?</a:t>
            </a:r>
            <a:r>
              <a:rPr lang="en-US" sz="1200" b="0" i="0" u="none" strike="noStrike" kern="1200" baseline="0" dirty="0" smtClean="0">
                <a:solidFill>
                  <a:schemeClr val="tx1"/>
                </a:solidFill>
                <a:effectLst/>
                <a:latin typeface="+mn-lt"/>
                <a:ea typeface="+mn-ea"/>
                <a:cs typeface="+mn-cs"/>
              </a:rPr>
              <a:t> We found that across different groups of parents, although all had smartphones and internet access, they did not all use technology the same way to access information. For example, parents from wealthier communities were more likely to mention sharing information through community </a:t>
            </a:r>
            <a:r>
              <a:rPr lang="en-US" sz="1200" b="0" i="0" u="none" strike="noStrike" kern="1200" baseline="0" dirty="0" err="1" smtClean="0">
                <a:solidFill>
                  <a:schemeClr val="tx1"/>
                </a:solidFill>
                <a:effectLst/>
                <a:latin typeface="+mn-lt"/>
                <a:ea typeface="+mn-ea"/>
                <a:cs typeface="+mn-cs"/>
              </a:rPr>
              <a:t>listserves</a:t>
            </a:r>
            <a:r>
              <a:rPr lang="en-US" sz="1200" b="0" i="0" u="none" strike="noStrike" kern="1200" baseline="0" dirty="0" smtClean="0">
                <a:solidFill>
                  <a:schemeClr val="tx1"/>
                </a:solidFill>
                <a:effectLst/>
                <a:latin typeface="+mn-lt"/>
                <a:ea typeface="+mn-ea"/>
                <a:cs typeface="+mn-cs"/>
              </a:rPr>
              <a:t> with other parents. Texting can help reach communities who lack information resources, despite having the necessary technology.</a:t>
            </a:r>
          </a:p>
          <a:p>
            <a:pPr marL="0" lvl="0" indent="0" rtl="0" fontAlgn="base">
              <a:buFont typeface="+mj-lt"/>
              <a:buNone/>
            </a:pPr>
            <a:endParaRPr lang="en-US" sz="1200" b="0" i="0" u="none" strike="noStrike" kern="1200" baseline="0" dirty="0" smtClean="0">
              <a:solidFill>
                <a:schemeClr val="tx1"/>
              </a:solidFill>
              <a:effectLst/>
              <a:latin typeface="+mn-lt"/>
              <a:ea typeface="+mn-ea"/>
              <a:cs typeface="+mn-cs"/>
            </a:endParaRPr>
          </a:p>
          <a:p>
            <a:pPr marL="0" lvl="0" indent="0" rtl="0" fontAlgn="base">
              <a:buFont typeface="+mj-lt"/>
              <a:buNone/>
            </a:pPr>
            <a:r>
              <a:rPr lang="en-US" sz="1200" b="0" i="0" u="none" strike="noStrike" kern="1200" baseline="0" dirty="0" smtClean="0">
                <a:solidFill>
                  <a:schemeClr val="tx1"/>
                </a:solidFill>
                <a:effectLst/>
                <a:latin typeface="+mn-lt"/>
                <a:ea typeface="+mn-ea"/>
                <a:cs typeface="+mn-cs"/>
              </a:rPr>
              <a:t>Another implication of our project is the success in tailoring information based on people’s resources and needs. We can envision an “Pandora” model where the system learns over time what types of messages are most relevant and appropriate for your everyday life.</a:t>
            </a:r>
          </a:p>
          <a:p>
            <a:pPr marL="0" lvl="0" indent="0" rtl="0" fontAlgn="base">
              <a:buFont typeface="+mj-lt"/>
              <a:buNone/>
            </a:pPr>
            <a:endParaRPr lang="en-US" sz="1200" b="0" i="0" u="none" strike="noStrike" kern="1200" dirty="0" smtClean="0">
              <a:solidFill>
                <a:schemeClr val="tx1"/>
              </a:solidFill>
              <a:effectLst/>
              <a:latin typeface="+mn-lt"/>
              <a:ea typeface="+mn-ea"/>
              <a:cs typeface="+mn-cs"/>
            </a:endParaRPr>
          </a:p>
          <a:p>
            <a:pPr marL="0" lvl="0" indent="0" rtl="0" fontAlgn="base">
              <a:buFont typeface="+mj-lt"/>
              <a:buNone/>
            </a:pPr>
            <a:r>
              <a:rPr lang="en-US" sz="1200" b="0" i="0" u="none" strike="noStrike" kern="1200" dirty="0" smtClean="0">
                <a:solidFill>
                  <a:schemeClr val="tx1"/>
                </a:solidFill>
                <a:effectLst/>
                <a:latin typeface="+mn-lt"/>
                <a:ea typeface="+mn-ea"/>
                <a:cs typeface="+mn-cs"/>
              </a:rPr>
              <a:t>[old</a:t>
            </a:r>
            <a:r>
              <a:rPr lang="en-US" sz="1200" b="0" i="0" u="none" strike="noStrike" kern="1200" baseline="0" dirty="0" smtClean="0">
                <a:solidFill>
                  <a:schemeClr val="tx1"/>
                </a:solidFill>
                <a:effectLst/>
                <a:latin typeface="+mn-lt"/>
                <a:ea typeface="+mn-ea"/>
                <a:cs typeface="+mn-cs"/>
              </a:rPr>
              <a:t> notes]</a:t>
            </a:r>
            <a:endParaRPr lang="en-US" sz="1200" b="0" i="0" u="none" strike="noStrike" kern="1200" dirty="0" smtClean="0">
              <a:solidFill>
                <a:schemeClr val="tx1"/>
              </a:solidFill>
              <a:effectLst/>
              <a:latin typeface="+mn-lt"/>
              <a:ea typeface="+mn-ea"/>
              <a:cs typeface="+mn-cs"/>
            </a:endParaRPr>
          </a:p>
          <a:p>
            <a:pPr marL="228600" lvl="0" indent="-228600" rtl="0" fontAlgn="base">
              <a:buFont typeface="+mj-lt"/>
              <a:buAutoNum type="alphaUcPeriod"/>
            </a:pPr>
            <a:r>
              <a:rPr lang="en-US" sz="1200" b="0" i="0" u="none" strike="noStrike" kern="1200" dirty="0" smtClean="0">
                <a:solidFill>
                  <a:schemeClr val="tx1"/>
                </a:solidFill>
                <a:effectLst/>
                <a:latin typeface="+mn-lt"/>
                <a:ea typeface="+mn-ea"/>
                <a:cs typeface="+mn-cs"/>
              </a:rPr>
              <a:t>different information behaviors (i.e., white parents involved in neighborhood </a:t>
            </a:r>
            <a:r>
              <a:rPr lang="en-US" sz="1200" b="0" i="0" u="none" strike="noStrike" kern="1200" dirty="0" err="1" smtClean="0">
                <a:solidFill>
                  <a:schemeClr val="tx1"/>
                </a:solidFill>
                <a:effectLst/>
                <a:latin typeface="+mn-lt"/>
                <a:ea typeface="+mn-ea"/>
                <a:cs typeface="+mn-cs"/>
              </a:rPr>
              <a:t>listservs</a:t>
            </a:r>
            <a:r>
              <a:rPr lang="en-US" sz="1200" b="0" i="0" u="none" strike="noStrike" kern="1200" dirty="0" smtClean="0">
                <a:solidFill>
                  <a:schemeClr val="tx1"/>
                </a:solidFill>
                <a:effectLst/>
                <a:latin typeface="+mn-lt"/>
                <a:ea typeface="+mn-ea"/>
                <a:cs typeface="+mn-cs"/>
              </a:rPr>
              <a:t>; use of phone as primary internet access point by parents with fewer economic resources)</a:t>
            </a:r>
          </a:p>
          <a:p>
            <a:pPr marL="628650" lvl="1"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Implication: access to technology does not mean people use it in the same manner</a:t>
            </a:r>
          </a:p>
          <a:p>
            <a:pPr marL="228600" lvl="0" indent="-228600" rtl="0" fontAlgn="base">
              <a:buFont typeface="+mj-lt"/>
              <a:buAutoNum type="alphaUcPeriod"/>
            </a:pPr>
            <a:r>
              <a:rPr lang="en-US" sz="1200" b="0" i="0" u="none" strike="noStrike" kern="1200" dirty="0" smtClean="0">
                <a:solidFill>
                  <a:schemeClr val="tx1"/>
                </a:solidFill>
                <a:effectLst/>
                <a:latin typeface="+mn-lt"/>
                <a:ea typeface="+mn-ea"/>
                <a:cs typeface="+mn-cs"/>
              </a:rPr>
              <a:t>different resources in everyday life that may impact family PA (i.e., living in apartment, working full-time, </a:t>
            </a:r>
            <a:r>
              <a:rPr lang="en-US" sz="1200" b="0" i="0" u="none" strike="noStrike" kern="1200" dirty="0" err="1" smtClean="0">
                <a:solidFill>
                  <a:schemeClr val="tx1"/>
                </a:solidFill>
                <a:effectLst/>
                <a:latin typeface="+mn-lt"/>
                <a:ea typeface="+mn-ea"/>
                <a:cs typeface="+mn-cs"/>
              </a:rPr>
              <a:t>etc</a:t>
            </a:r>
            <a:r>
              <a:rPr lang="en-US" sz="1200" b="0" i="0" u="none" strike="noStrike" kern="1200" dirty="0" smtClean="0">
                <a:solidFill>
                  <a:schemeClr val="tx1"/>
                </a:solidFill>
                <a:effectLst/>
                <a:latin typeface="+mn-lt"/>
                <a:ea typeface="+mn-ea"/>
                <a:cs typeface="+mn-cs"/>
              </a:rPr>
              <a:t>)</a:t>
            </a:r>
          </a:p>
          <a:p>
            <a:pPr marL="628650" lvl="1"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Implication: this means</a:t>
            </a:r>
            <a:r>
              <a:rPr lang="en-US" sz="1200" b="0" i="0" u="none" strike="noStrike" kern="1200" baseline="0" dirty="0" smtClean="0">
                <a:solidFill>
                  <a:schemeClr val="tx1"/>
                </a:solidFill>
                <a:effectLst/>
                <a:latin typeface="+mn-lt"/>
                <a:ea typeface="+mn-ea"/>
                <a:cs typeface="+mn-cs"/>
              </a:rPr>
              <a:t> that, based on their resources and living situation, different parents might find some types of messages useful, but not others.  For example, a family might not find high intensity physical activities so useful for various health reasons, but they might enjoy ideas on how to be physically active outdoors. Therefore, we recommend an o</a:t>
            </a:r>
            <a:r>
              <a:rPr lang="en-US" sz="1200" b="0" i="0" u="none" strike="noStrike" kern="1200" dirty="0" smtClean="0">
                <a:solidFill>
                  <a:schemeClr val="tx1"/>
                </a:solidFill>
                <a:effectLst/>
                <a:latin typeface="+mn-lt"/>
                <a:ea typeface="+mn-ea"/>
                <a:cs typeface="+mn-cs"/>
              </a:rPr>
              <a:t>n-demand texting system, similar to what</a:t>
            </a:r>
            <a:r>
              <a:rPr lang="en-US" sz="1200" b="0" i="0" u="none" strike="noStrike" kern="1200" baseline="0" dirty="0" smtClean="0">
                <a:solidFill>
                  <a:schemeClr val="tx1"/>
                </a:solidFill>
                <a:effectLst/>
                <a:latin typeface="+mn-lt"/>
                <a:ea typeface="+mn-ea"/>
                <a:cs typeface="+mn-cs"/>
              </a:rPr>
              <a:t> Pandora does</a:t>
            </a:r>
            <a:r>
              <a:rPr lang="en-US" sz="1200" b="0" i="0" u="none" strike="noStrike" kern="1200" dirty="0" smtClean="0">
                <a:solidFill>
                  <a:schemeClr val="tx1"/>
                </a:solidFill>
                <a:effectLst/>
                <a:latin typeface="+mn-lt"/>
                <a:ea typeface="+mn-ea"/>
                <a:cs typeface="+mn-cs"/>
              </a:rPr>
              <a:t>: I like this song, show me more of this type -&gt; My</a:t>
            </a:r>
            <a:r>
              <a:rPr lang="en-US" sz="1200" b="0" i="0" u="none" strike="noStrike" kern="1200" baseline="0" dirty="0" smtClean="0">
                <a:solidFill>
                  <a:schemeClr val="tx1"/>
                </a:solidFill>
                <a:effectLst/>
                <a:latin typeface="+mn-lt"/>
                <a:ea typeface="+mn-ea"/>
                <a:cs typeface="+mn-cs"/>
              </a:rPr>
              <a:t> kid and I loved this activity, send me similar ones in the future!</a:t>
            </a:r>
            <a:endParaRPr lang="en-US" sz="1200" b="0" i="0" u="none" strike="noStrike"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604E50E-EFBD-4A46-A2E2-F992BEA97A03}" type="slidenum">
              <a:rPr lang="en-US" smtClean="0"/>
              <a:t>9</a:t>
            </a:fld>
            <a:endParaRPr lang="en-US"/>
          </a:p>
        </p:txBody>
      </p:sp>
    </p:spTree>
    <p:extLst>
      <p:ext uri="{BB962C8B-B14F-4D97-AF65-F5344CB8AC3E}">
        <p14:creationId xmlns:p14="http://schemas.microsoft.com/office/powerpoint/2010/main" val="417514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B449D725-AF79-4FB6-8D02-83EAC61E3211}" type="datetimeFigureOut">
              <a:rPr lang="en-US" smtClean="0"/>
              <a:t>4/18/14</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F36DD0FD-55B0-48C4-8AF2-8A69533EDFC3}"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B7730D1-0340-A646-9D4D-D64405A79693}" type="datetimeFigureOut">
              <a:rPr lang="en-US" smtClean="0"/>
              <a:t>4/18/14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A04018-2F78-D34A-83A6-B13F51B6FDD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CB7730D1-0340-A646-9D4D-D64405A79693}" type="datetimeFigureOut">
              <a:rPr lang="en-US" smtClean="0"/>
              <a:t>4/18/14</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88A04018-2F78-D34A-83A6-B13F51B6FDD2}"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B7730D1-0340-A646-9D4D-D64405A79693}" type="datetimeFigureOut">
              <a:rPr lang="en-US" smtClean="0"/>
              <a:t>4/18/14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88A04018-2F78-D34A-83A6-B13F51B6FDD2}"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B449D725-AF79-4FB6-8D02-83EAC61E3211}" type="datetimeFigureOut">
              <a:rPr lang="en-US" smtClean="0"/>
              <a:t>4/18/14</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076629CB-7937-4506-A327-ACF88B95BB03}"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CB7730D1-0340-A646-9D4D-D64405A79693}" type="datetimeFigureOut">
              <a:rPr lang="en-US" smtClean="0"/>
              <a:t>4/18/14</a:t>
            </a:fld>
            <a:endParaRPr lang="en-US"/>
          </a:p>
        </p:txBody>
      </p:sp>
      <p:sp>
        <p:nvSpPr>
          <p:cNvPr id="10" name="Slide Number Placeholder 9"/>
          <p:cNvSpPr>
            <a:spLocks noGrp="1"/>
          </p:cNvSpPr>
          <p:nvPr>
            <p:ph type="sldNum" sz="quarter" idx="16"/>
          </p:nvPr>
        </p:nvSpPr>
        <p:spPr/>
        <p:txBody>
          <a:bodyPr rtlCol="0"/>
          <a:lstStyle/>
          <a:p>
            <a:fld id="{88A04018-2F78-D34A-83A6-B13F51B6FDD2}"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CB7730D1-0340-A646-9D4D-D64405A79693}" type="datetimeFigureOut">
              <a:rPr lang="en-US" smtClean="0"/>
              <a:t>4/18/14</a:t>
            </a:fld>
            <a:endParaRPr lang="en-US"/>
          </a:p>
        </p:txBody>
      </p:sp>
      <p:sp>
        <p:nvSpPr>
          <p:cNvPr id="12" name="Slide Number Placeholder 11"/>
          <p:cNvSpPr>
            <a:spLocks noGrp="1"/>
          </p:cNvSpPr>
          <p:nvPr>
            <p:ph type="sldNum" sz="quarter" idx="16"/>
          </p:nvPr>
        </p:nvSpPr>
        <p:spPr/>
        <p:txBody>
          <a:bodyPr rtlCol="0"/>
          <a:lstStyle/>
          <a:p>
            <a:fld id="{88A04018-2F78-D34A-83A6-B13F51B6FDD2}"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B7730D1-0340-A646-9D4D-D64405A79693}" type="datetimeFigureOut">
              <a:rPr lang="en-US" smtClean="0"/>
              <a:t>4/18/14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88A04018-2F78-D34A-83A6-B13F51B6FDD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7730D1-0340-A646-9D4D-D64405A79693}" type="datetimeFigureOut">
              <a:rPr lang="en-US" smtClean="0"/>
              <a:t>4/18/14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88A04018-2F78-D34A-83A6-B13F51B6FDD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CB7730D1-0340-A646-9D4D-D64405A79693}" type="datetimeFigureOut">
              <a:rPr lang="en-US" smtClean="0"/>
              <a:t>4/18/14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2754ED01-E2A0-4C1E-8E21-014B99041579}" type="slidenum">
              <a:rPr lang="en-US" smtClean="0"/>
              <a:pPr/>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CB7730D1-0340-A646-9D4D-D64405A79693}" type="datetimeFigureOut">
              <a:rPr lang="en-US" smtClean="0"/>
              <a:t>4/18/14</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88A04018-2F78-D34A-83A6-B13F51B6FDD2}"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Drag picture to placeholder or click icon to add</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CB7730D1-0340-A646-9D4D-D64405A79693}" type="datetimeFigureOut">
              <a:rPr lang="en-US" smtClean="0"/>
              <a:t>4/18/14</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88A04018-2F78-D34A-83A6-B13F51B6FDD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222" r:id="rId1"/>
    <p:sldLayoutId id="2147484223" r:id="rId2"/>
    <p:sldLayoutId id="2147484224" r:id="rId3"/>
    <p:sldLayoutId id="2147484225" r:id="rId4"/>
    <p:sldLayoutId id="2147484226" r:id="rId5"/>
    <p:sldLayoutId id="2147484227" r:id="rId6"/>
    <p:sldLayoutId id="2147484228" r:id="rId7"/>
    <p:sldLayoutId id="2147484229" r:id="rId8"/>
    <p:sldLayoutId id="2147484230" r:id="rId9"/>
    <p:sldLayoutId id="2147484231" r:id="rId10"/>
    <p:sldLayoutId id="2147484232"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jpg"/><Relationship Id="rId6" Type="http://schemas.openxmlformats.org/officeDocument/2006/relationships/image" Target="../media/image7.png"/><Relationship Id="rId7" Type="http://schemas.openxmlformats.org/officeDocument/2006/relationships/image" Target="../media/image8.pn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comments" Target="../comments/comment1.xml"/><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84162"/>
            <a:ext cx="7772400" cy="1470025"/>
          </a:xfrm>
        </p:spPr>
        <p:txBody>
          <a:bodyPr>
            <a:normAutofit fontScale="90000"/>
          </a:bodyPr>
          <a:lstStyle/>
          <a:p>
            <a:r>
              <a:rPr lang="en-US" b="1" cap="none" dirty="0" smtClean="0"/>
              <a:t>Pilot of an Interactive Social Marketing Initiative to Improve Family Physical Activity among Parents with Preschoolers</a:t>
            </a:r>
            <a:endParaRPr lang="en-US" cap="none" dirty="0"/>
          </a:p>
        </p:txBody>
      </p:sp>
      <p:sp>
        <p:nvSpPr>
          <p:cNvPr id="3" name="Subtitle 2"/>
          <p:cNvSpPr>
            <a:spLocks noGrp="1"/>
          </p:cNvSpPr>
          <p:nvPr>
            <p:ph type="subTitle" idx="1"/>
          </p:nvPr>
        </p:nvSpPr>
        <p:spPr>
          <a:xfrm>
            <a:off x="685800" y="2941222"/>
            <a:ext cx="7962820" cy="2816652"/>
          </a:xfrm>
        </p:spPr>
        <p:txBody>
          <a:bodyPr>
            <a:normAutofit/>
          </a:bodyPr>
          <a:lstStyle/>
          <a:p>
            <a:pPr algn="l"/>
            <a:r>
              <a:rPr lang="en-US" dirty="0" smtClean="0"/>
              <a:t>Erica Doxzen, </a:t>
            </a:r>
            <a:r>
              <a:rPr lang="en-US" i="1" dirty="0" smtClean="0"/>
              <a:t>School of Public Health</a:t>
            </a:r>
          </a:p>
          <a:p>
            <a:pPr algn="l"/>
            <a:r>
              <a:rPr lang="en-US" dirty="0" smtClean="0"/>
              <a:t>Irina Iles, </a:t>
            </a:r>
            <a:r>
              <a:rPr lang="en-US" i="1" dirty="0" smtClean="0"/>
              <a:t>Department of Communication</a:t>
            </a:r>
          </a:p>
          <a:p>
            <a:pPr algn="l"/>
            <a:r>
              <a:rPr lang="en-US" dirty="0" smtClean="0"/>
              <a:t>Sarah </a:t>
            </a:r>
            <a:r>
              <a:rPr lang="en-US" dirty="0" err="1" smtClean="0"/>
              <a:t>Pomerantz</a:t>
            </a:r>
            <a:r>
              <a:rPr lang="en-US" dirty="0" smtClean="0"/>
              <a:t>, </a:t>
            </a:r>
            <a:r>
              <a:rPr lang="en-US" i="1" dirty="0" smtClean="0"/>
              <a:t>School of Public Health</a:t>
            </a:r>
          </a:p>
          <a:p>
            <a:pPr algn="l"/>
            <a:r>
              <a:rPr lang="en-US" dirty="0" smtClean="0"/>
              <a:t>Dr. Linda </a:t>
            </a:r>
            <a:r>
              <a:rPr lang="en-US" dirty="0" err="1" smtClean="0"/>
              <a:t>Aldoory</a:t>
            </a:r>
            <a:r>
              <a:rPr lang="en-US" dirty="0" smtClean="0"/>
              <a:t>, </a:t>
            </a:r>
            <a:r>
              <a:rPr lang="en-US" i="1" dirty="0" smtClean="0"/>
              <a:t>School of Public Health </a:t>
            </a:r>
            <a:r>
              <a:rPr lang="en-US" dirty="0" smtClean="0"/>
              <a:t>(Faculty Mentor)</a:t>
            </a:r>
          </a:p>
        </p:txBody>
      </p:sp>
    </p:spTree>
    <p:extLst>
      <p:ext uri="{BB962C8B-B14F-4D97-AF65-F5344CB8AC3E}">
        <p14:creationId xmlns:p14="http://schemas.microsoft.com/office/powerpoint/2010/main" val="1257665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sz="quarter" idx="4294967295"/>
            <p:extLst>
              <p:ext uri="{D42A27DB-BD31-4B8C-83A1-F6EECF244321}">
                <p14:modId xmlns:p14="http://schemas.microsoft.com/office/powerpoint/2010/main" val="3356454134"/>
              </p:ext>
            </p:extLst>
          </p:nvPr>
        </p:nvGraphicFramePr>
        <p:xfrm>
          <a:off x="0" y="1600200"/>
          <a:ext cx="91440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p:cNvSpPr txBox="1">
            <a:spLocks/>
          </p:cNvSpPr>
          <p:nvPr/>
        </p:nvSpPr>
        <p:spPr>
          <a:xfrm>
            <a:off x="0" y="0"/>
            <a:ext cx="6540500" cy="990600"/>
          </a:xfrm>
          <a:prstGeom prst="rect">
            <a:avLst/>
          </a:prstGeom>
          <a:solidFill>
            <a:schemeClr val="tx2">
              <a:lumMod val="20000"/>
              <a:lumOff val="80000"/>
            </a:schemeClr>
          </a:solidFill>
          <a:ln w="1905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anchor="ctr">
            <a:normAutofit/>
          </a:bodyPr>
          <a:lstStyle>
            <a:lvl1pPr algn="l" rtl="0" eaLnBrk="1" latinLnBrk="0" hangingPunct="1">
              <a:spcBef>
                <a:spcPct val="0"/>
              </a:spcBef>
              <a:buNone/>
              <a:defRPr kumimoji="0"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3200" dirty="0" smtClean="0">
                <a:solidFill>
                  <a:schemeClr val="accent1"/>
                </a:solidFill>
              </a:rPr>
              <a:t>Outcomes and Impact: </a:t>
            </a:r>
            <a:r>
              <a:rPr lang="en-US" sz="3200" b="1" dirty="0" err="1" smtClean="0">
                <a:solidFill>
                  <a:schemeClr val="accent1"/>
                </a:solidFill>
              </a:rPr>
              <a:t>InfoTransfer</a:t>
            </a:r>
            <a:endParaRPr lang="en-US" sz="3200" b="1" dirty="0">
              <a:solidFill>
                <a:schemeClr val="accent1"/>
              </a:solidFill>
            </a:endParaRPr>
          </a:p>
        </p:txBody>
      </p:sp>
    </p:spTree>
    <p:extLst>
      <p:ext uri="{BB962C8B-B14F-4D97-AF65-F5344CB8AC3E}">
        <p14:creationId xmlns:p14="http://schemas.microsoft.com/office/powerpoint/2010/main" val="408591914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Messages </a:t>
            </a:r>
          </a:p>
          <a:p>
            <a:pPr lvl="1"/>
            <a:r>
              <a:rPr lang="en-US" dirty="0" smtClean="0"/>
              <a:t>Pilot message library </a:t>
            </a:r>
            <a:r>
              <a:rPr lang="en-US" dirty="0"/>
              <a:t> </a:t>
            </a:r>
            <a:r>
              <a:rPr lang="en-US" dirty="0" smtClean="0"/>
              <a:t>   </a:t>
            </a:r>
            <a:r>
              <a:rPr lang="en-US" dirty="0" smtClean="0"/>
              <a:t>refined message </a:t>
            </a:r>
            <a:r>
              <a:rPr lang="en-US" dirty="0" smtClean="0"/>
              <a:t>library</a:t>
            </a:r>
          </a:p>
          <a:p>
            <a:pPr marL="365760" lvl="1" indent="0">
              <a:buNone/>
            </a:pPr>
            <a:endParaRPr lang="en-US" dirty="0" smtClean="0"/>
          </a:p>
          <a:p>
            <a:r>
              <a:rPr lang="en-US" dirty="0" smtClean="0"/>
              <a:t>Technology</a:t>
            </a:r>
          </a:p>
          <a:p>
            <a:pPr lvl="1"/>
            <a:r>
              <a:rPr lang="en-US" dirty="0" smtClean="0"/>
              <a:t>Automated system to meet the specifications found valuable during the pilot</a:t>
            </a:r>
          </a:p>
          <a:p>
            <a:pPr marL="365760" lvl="1" indent="0">
              <a:buNone/>
            </a:pPr>
            <a:endParaRPr lang="en-US" dirty="0" smtClean="0"/>
          </a:p>
          <a:p>
            <a:r>
              <a:rPr lang="en-US" dirty="0" smtClean="0"/>
              <a:t>Evaluation</a:t>
            </a:r>
          </a:p>
          <a:p>
            <a:pPr lvl="1"/>
            <a:r>
              <a:rPr lang="en-US" dirty="0" smtClean="0"/>
              <a:t>Rigorous study to assess impact of initiative on parents’ attitudes, beliefs, and behaviors</a:t>
            </a:r>
            <a:endParaRPr lang="en-US" dirty="0"/>
          </a:p>
        </p:txBody>
      </p:sp>
      <p:cxnSp>
        <p:nvCxnSpPr>
          <p:cNvPr id="5" name="Straight Arrow Connector 4"/>
          <p:cNvCxnSpPr/>
          <p:nvPr/>
        </p:nvCxnSpPr>
        <p:spPr>
          <a:xfrm>
            <a:off x="4111625" y="2349500"/>
            <a:ext cx="3810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4418134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4762" y="55813"/>
            <a:ext cx="7043790" cy="678746"/>
          </a:xfrm>
        </p:spPr>
        <p:txBody>
          <a:bodyPr>
            <a:normAutofit fontScale="90000"/>
          </a:bodyPr>
          <a:lstStyle/>
          <a:p>
            <a:pPr algn="ctr"/>
            <a:r>
              <a:rPr lang="en-US" dirty="0" smtClean="0"/>
              <a:t>Thank you!</a:t>
            </a:r>
            <a:endParaRPr lang="en-US" dirty="0"/>
          </a:p>
        </p:txBody>
      </p:sp>
      <p:pic>
        <p:nvPicPr>
          <p:cNvPr id="3" name="Picture 2"/>
          <p:cNvPicPr>
            <a:picLocks noChangeAspect="1"/>
          </p:cNvPicPr>
          <p:nvPr/>
        </p:nvPicPr>
        <p:blipFill>
          <a:blip r:embed="rId3"/>
          <a:stretch>
            <a:fillRect/>
          </a:stretch>
        </p:blipFill>
        <p:spPr>
          <a:xfrm>
            <a:off x="3178314" y="1019169"/>
            <a:ext cx="3077247" cy="4634297"/>
          </a:xfrm>
          <a:prstGeom prst="rect">
            <a:avLst/>
          </a:prstGeom>
        </p:spPr>
      </p:pic>
    </p:spTree>
    <p:extLst>
      <p:ext uri="{BB962C8B-B14F-4D97-AF65-F5344CB8AC3E}">
        <p14:creationId xmlns:p14="http://schemas.microsoft.com/office/powerpoint/2010/main" val="101464847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644C44"/>
                </a:solidFill>
              </a:rPr>
              <a:t>Our Motivation</a:t>
            </a:r>
            <a:endParaRPr lang="en-US" dirty="0">
              <a:solidFill>
                <a:srgbClr val="644C44"/>
              </a:solidFill>
            </a:endParaRPr>
          </a:p>
        </p:txBody>
      </p:sp>
      <p:sp>
        <p:nvSpPr>
          <p:cNvPr id="3" name="Content Placeholder 2"/>
          <p:cNvSpPr>
            <a:spLocks noGrp="1"/>
          </p:cNvSpPr>
          <p:nvPr>
            <p:ph sz="quarter" idx="4294967295"/>
          </p:nvPr>
        </p:nvSpPr>
        <p:spPr>
          <a:xfrm>
            <a:off x="437905" y="1795230"/>
            <a:ext cx="4329557" cy="4619435"/>
          </a:xfrm>
        </p:spPr>
        <p:txBody>
          <a:bodyPr>
            <a:normAutofit/>
          </a:bodyPr>
          <a:lstStyle/>
          <a:p>
            <a:r>
              <a:rPr lang="en-US" dirty="0" smtClean="0"/>
              <a:t>35.7% of adults and 15% of preschool-aged children in the US are obese</a:t>
            </a:r>
          </a:p>
          <a:p>
            <a:r>
              <a:rPr lang="en-US" dirty="0" smtClean="0"/>
              <a:t>Physical activity can reduce the risk of obesity</a:t>
            </a:r>
          </a:p>
          <a:p>
            <a:r>
              <a:rPr lang="en-US" dirty="0" smtClean="0"/>
              <a:t>Parents influence the activity levels of their preschool-aged children</a:t>
            </a:r>
            <a:endParaRPr lang="en-US" dirty="0"/>
          </a:p>
        </p:txBody>
      </p:sp>
      <p:pic>
        <p:nvPicPr>
          <p:cNvPr id="4" name="Content Placeholder 3" descr="shutterstock_77679724.jpg"/>
          <p:cNvPicPr>
            <a:picLocks noGrp="1" noChangeAspect="1"/>
          </p:cNvPicPr>
          <p:nvPr>
            <p:ph sz="quarter" idx="4294967295"/>
          </p:nvPr>
        </p:nvPicPr>
        <p:blipFill>
          <a:blip r:embed="rId3" cstate="screen">
            <a:extLst>
              <a:ext uri="{28A0092B-C50C-407E-A947-70E740481C1C}">
                <a14:useLocalDpi xmlns:a14="http://schemas.microsoft.com/office/drawing/2010/main"/>
              </a:ext>
            </a:extLst>
          </a:blip>
          <a:srcRect l="75" r="75"/>
          <a:stretch>
            <a:fillRect/>
          </a:stretch>
        </p:blipFill>
        <p:spPr>
          <a:xfrm>
            <a:off x="4767462" y="1795231"/>
            <a:ext cx="4389648" cy="2420460"/>
          </a:xfrm>
          <a:prstGeom prst="rect">
            <a:avLst/>
          </a:prstGeom>
        </p:spPr>
      </p:pic>
    </p:spTree>
    <p:extLst>
      <p:ext uri="{BB962C8B-B14F-4D97-AF65-F5344CB8AC3E}">
        <p14:creationId xmlns:p14="http://schemas.microsoft.com/office/powerpoint/2010/main" val="41528162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0529468">
            <a:off x="795300" y="5213301"/>
            <a:ext cx="1506848" cy="1448689"/>
          </a:xfrm>
          <a:prstGeom prst="rect">
            <a:avLst/>
          </a:prstGeom>
        </p:spPr>
      </p:pic>
      <p:sp>
        <p:nvSpPr>
          <p:cNvPr id="2" name="Title 1"/>
          <p:cNvSpPr>
            <a:spLocks noGrp="1"/>
          </p:cNvSpPr>
          <p:nvPr>
            <p:ph type="title"/>
          </p:nvPr>
        </p:nvSpPr>
        <p:spPr/>
        <p:txBody>
          <a:bodyPr/>
          <a:lstStyle/>
          <a:p>
            <a:r>
              <a:rPr lang="en-US" dirty="0" smtClean="0"/>
              <a:t>Our Vision</a:t>
            </a:r>
            <a:endParaRPr lang="en-US" dirty="0"/>
          </a:p>
        </p:txBody>
      </p:sp>
      <p:sp>
        <p:nvSpPr>
          <p:cNvPr id="3" name="TextBox 2"/>
          <p:cNvSpPr txBox="1"/>
          <p:nvPr/>
        </p:nvSpPr>
        <p:spPr>
          <a:xfrm>
            <a:off x="4098106" y="5703512"/>
            <a:ext cx="2728512" cy="1077218"/>
          </a:xfrm>
          <a:prstGeom prst="rect">
            <a:avLst/>
          </a:prstGeom>
          <a:noFill/>
        </p:spPr>
        <p:txBody>
          <a:bodyPr wrap="square" rtlCol="0" anchor="ctr">
            <a:spAutoFit/>
          </a:bodyPr>
          <a:lstStyle/>
          <a:p>
            <a:r>
              <a:rPr lang="en-US" sz="3200" b="1" dirty="0" smtClean="0">
                <a:solidFill>
                  <a:schemeClr val="accent1">
                    <a:lumMod val="75000"/>
                  </a:schemeClr>
                </a:solidFill>
              </a:rPr>
              <a:t>VIRTUAL</a:t>
            </a:r>
          </a:p>
          <a:p>
            <a:r>
              <a:rPr lang="en-US" sz="3200" b="1" dirty="0" smtClean="0">
                <a:solidFill>
                  <a:schemeClr val="accent1">
                    <a:lumMod val="75000"/>
                  </a:schemeClr>
                </a:solidFill>
              </a:rPr>
              <a:t>SMS LIBRARY</a:t>
            </a:r>
            <a:endParaRPr lang="en-US" sz="3200" b="1" dirty="0">
              <a:solidFill>
                <a:schemeClr val="accent1">
                  <a:lumMod val="75000"/>
                </a:schemeClr>
              </a:solidFill>
            </a:endParaRPr>
          </a:p>
        </p:txBody>
      </p:sp>
      <p:grpSp>
        <p:nvGrpSpPr>
          <p:cNvPr id="4" name="Group 3"/>
          <p:cNvGrpSpPr/>
          <p:nvPr/>
        </p:nvGrpSpPr>
        <p:grpSpPr>
          <a:xfrm>
            <a:off x="0" y="2442278"/>
            <a:ext cx="3079264" cy="2965574"/>
            <a:chOff x="0" y="1031776"/>
            <a:chExt cx="3079264" cy="2965574"/>
          </a:xfrm>
        </p:grpSpPr>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1401108"/>
              <a:ext cx="3079264" cy="2596242"/>
            </a:xfrm>
            <a:prstGeom prst="rect">
              <a:avLst/>
            </a:prstGeom>
          </p:spPr>
        </p:pic>
        <p:sp>
          <p:nvSpPr>
            <p:cNvPr id="6" name="TextBox 5"/>
            <p:cNvSpPr txBox="1"/>
            <p:nvPr/>
          </p:nvSpPr>
          <p:spPr>
            <a:xfrm>
              <a:off x="142875" y="1031776"/>
              <a:ext cx="2578044" cy="369332"/>
            </a:xfrm>
            <a:prstGeom prst="rect">
              <a:avLst/>
            </a:prstGeom>
            <a:noFill/>
          </p:spPr>
          <p:txBody>
            <a:bodyPr wrap="square" rtlCol="0">
              <a:spAutoFit/>
            </a:bodyPr>
            <a:lstStyle/>
            <a:p>
              <a:pPr algn="ctr"/>
              <a:r>
                <a:rPr lang="en-US" b="1" dirty="0" smtClean="0">
                  <a:solidFill>
                    <a:srgbClr val="644C44"/>
                  </a:solidFill>
                </a:rPr>
                <a:t>Our Team</a:t>
              </a:r>
              <a:endParaRPr lang="en-US" b="1" dirty="0">
                <a:solidFill>
                  <a:srgbClr val="644C44"/>
                </a:solidFill>
              </a:endParaRPr>
            </a:p>
          </p:txBody>
        </p:sp>
      </p:grpSp>
      <p:grpSp>
        <p:nvGrpSpPr>
          <p:cNvPr id="7" name="Group 6"/>
          <p:cNvGrpSpPr/>
          <p:nvPr/>
        </p:nvGrpSpPr>
        <p:grpSpPr>
          <a:xfrm>
            <a:off x="6514172" y="1540936"/>
            <a:ext cx="2490146" cy="4912827"/>
            <a:chOff x="6245243" y="237319"/>
            <a:chExt cx="2886075" cy="5693959"/>
          </a:xfrm>
        </p:grpSpPr>
        <p:pic>
          <p:nvPicPr>
            <p:cNvPr id="8" name="Picture 7" descr="family pic.jp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245243" y="892553"/>
              <a:ext cx="2886075" cy="5038725"/>
            </a:xfrm>
            <a:prstGeom prst="rect">
              <a:avLst/>
            </a:prstGeom>
          </p:spPr>
        </p:pic>
        <p:sp>
          <p:nvSpPr>
            <p:cNvPr id="9" name="TextBox 8"/>
            <p:cNvSpPr txBox="1"/>
            <p:nvPr/>
          </p:nvSpPr>
          <p:spPr>
            <a:xfrm>
              <a:off x="6273524" y="237319"/>
              <a:ext cx="2578044" cy="369332"/>
            </a:xfrm>
            <a:prstGeom prst="rect">
              <a:avLst/>
            </a:prstGeom>
            <a:noFill/>
          </p:spPr>
          <p:txBody>
            <a:bodyPr wrap="square" rtlCol="0">
              <a:spAutoFit/>
            </a:bodyPr>
            <a:lstStyle/>
            <a:p>
              <a:pPr algn="ctr"/>
              <a:r>
                <a:rPr lang="en-US" b="1" dirty="0" smtClean="0">
                  <a:solidFill>
                    <a:srgbClr val="644C44"/>
                  </a:solidFill>
                </a:rPr>
                <a:t>Parent (end user)</a:t>
              </a:r>
              <a:endParaRPr lang="en-US" b="1" dirty="0">
                <a:solidFill>
                  <a:srgbClr val="644C44"/>
                </a:solidFill>
              </a:endParaRPr>
            </a:p>
          </p:txBody>
        </p:sp>
      </p:grpSp>
      <p:pic>
        <p:nvPicPr>
          <p:cNvPr id="10" name="Picture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301875" y="5484990"/>
            <a:ext cx="1796231" cy="1373009"/>
          </a:xfrm>
          <a:prstGeom prst="rect">
            <a:avLst/>
          </a:prstGeom>
        </p:spPr>
      </p:pic>
      <p:grpSp>
        <p:nvGrpSpPr>
          <p:cNvPr id="12" name="Group 11"/>
          <p:cNvGrpSpPr/>
          <p:nvPr/>
        </p:nvGrpSpPr>
        <p:grpSpPr>
          <a:xfrm>
            <a:off x="3160985" y="1680599"/>
            <a:ext cx="3339890" cy="3489718"/>
            <a:chOff x="4543717" y="937377"/>
            <a:chExt cx="3629322" cy="3792134"/>
          </a:xfrm>
        </p:grpSpPr>
        <p:sp>
          <p:nvSpPr>
            <p:cNvPr id="13" name="Rounded Rectangular Callout 12"/>
            <p:cNvSpPr/>
            <p:nvPr/>
          </p:nvSpPr>
          <p:spPr>
            <a:xfrm>
              <a:off x="4543721" y="937377"/>
              <a:ext cx="3233393" cy="869622"/>
            </a:xfrm>
            <a:prstGeom prst="wedgeRoundRectCallout">
              <a:avLst>
                <a:gd name="adj1" fmla="val 60217"/>
                <a:gd name="adj2" fmla="val -7961"/>
                <a:gd name="adj3" fmla="val 16667"/>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TextBox 13"/>
            <p:cNvSpPr txBox="1"/>
            <p:nvPr/>
          </p:nvSpPr>
          <p:spPr>
            <a:xfrm>
              <a:off x="4581419" y="1066180"/>
              <a:ext cx="2592371" cy="584775"/>
            </a:xfrm>
            <a:prstGeom prst="rect">
              <a:avLst/>
            </a:prstGeom>
            <a:noFill/>
          </p:spPr>
          <p:txBody>
            <a:bodyPr wrap="square" rtlCol="0">
              <a:spAutoFit/>
            </a:bodyPr>
            <a:lstStyle/>
            <a:p>
              <a:pPr algn="r"/>
              <a:r>
                <a:rPr lang="en-US" sz="1600" dirty="0" smtClean="0">
                  <a:solidFill>
                    <a:schemeClr val="accent6">
                      <a:lumMod val="75000"/>
                    </a:schemeClr>
                  </a:solidFill>
                </a:rPr>
                <a:t>What should we do with our kids?</a:t>
              </a:r>
              <a:endParaRPr lang="en-US" sz="1600" dirty="0">
                <a:solidFill>
                  <a:schemeClr val="accent6">
                    <a:lumMod val="75000"/>
                  </a:schemeClr>
                </a:solidFill>
              </a:endParaRPr>
            </a:p>
          </p:txBody>
        </p:sp>
        <p:sp>
          <p:nvSpPr>
            <p:cNvPr id="15" name="Rounded Rectangular Callout 14"/>
            <p:cNvSpPr/>
            <p:nvPr/>
          </p:nvSpPr>
          <p:spPr>
            <a:xfrm>
              <a:off x="4543717" y="1912044"/>
              <a:ext cx="3233393" cy="869622"/>
            </a:xfrm>
            <a:prstGeom prst="wedgeRoundRectCallout">
              <a:avLst>
                <a:gd name="adj1" fmla="val -60483"/>
                <a:gd name="adj2" fmla="val -32893"/>
                <a:gd name="adj3" fmla="val 16667"/>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6" name="TextBox 15"/>
            <p:cNvSpPr txBox="1"/>
            <p:nvPr/>
          </p:nvSpPr>
          <p:spPr>
            <a:xfrm>
              <a:off x="5005634" y="1931816"/>
              <a:ext cx="2799757" cy="830997"/>
            </a:xfrm>
            <a:prstGeom prst="rect">
              <a:avLst/>
            </a:prstGeom>
            <a:noFill/>
          </p:spPr>
          <p:txBody>
            <a:bodyPr wrap="square" rtlCol="0" anchor="ctr">
              <a:spAutoFit/>
            </a:bodyPr>
            <a:lstStyle/>
            <a:p>
              <a:r>
                <a:rPr lang="en-US" sz="1600" dirty="0">
                  <a:solidFill>
                    <a:schemeClr val="accent1">
                      <a:lumMod val="75000"/>
                    </a:schemeClr>
                  </a:solidFill>
                </a:rPr>
                <a:t>Do you </a:t>
              </a:r>
              <a:r>
                <a:rPr lang="en-US" sz="1600" dirty="0" smtClean="0">
                  <a:solidFill>
                    <a:schemeClr val="accent1">
                      <a:lumMod val="75000"/>
                    </a:schemeClr>
                  </a:solidFill>
                </a:rPr>
                <a:t>want to be active outside or inside today? Text </a:t>
              </a:r>
              <a:r>
                <a:rPr lang="en-US" sz="1600" dirty="0">
                  <a:solidFill>
                    <a:schemeClr val="accent1">
                      <a:lumMod val="75000"/>
                    </a:schemeClr>
                  </a:solidFill>
                </a:rPr>
                <a:t>1 for </a:t>
              </a:r>
              <a:r>
                <a:rPr lang="en-US" sz="1600" dirty="0" smtClean="0">
                  <a:solidFill>
                    <a:schemeClr val="accent1">
                      <a:lumMod val="75000"/>
                    </a:schemeClr>
                  </a:solidFill>
                </a:rPr>
                <a:t>outside,</a:t>
              </a:r>
              <a:r>
                <a:rPr lang="en-US" sz="1600" dirty="0">
                  <a:solidFill>
                    <a:schemeClr val="accent1">
                      <a:lumMod val="75000"/>
                    </a:schemeClr>
                  </a:solidFill>
                </a:rPr>
                <a:t> </a:t>
              </a:r>
              <a:r>
                <a:rPr lang="en-US" sz="1600" dirty="0" smtClean="0">
                  <a:solidFill>
                    <a:schemeClr val="accent1">
                      <a:lumMod val="75000"/>
                    </a:schemeClr>
                  </a:solidFill>
                </a:rPr>
                <a:t>2 </a:t>
              </a:r>
              <a:r>
                <a:rPr lang="en-US" sz="1600" dirty="0">
                  <a:solidFill>
                    <a:schemeClr val="accent1">
                      <a:lumMod val="75000"/>
                    </a:schemeClr>
                  </a:solidFill>
                </a:rPr>
                <a:t>for </a:t>
              </a:r>
              <a:r>
                <a:rPr lang="en-US" sz="1600" dirty="0" smtClean="0">
                  <a:solidFill>
                    <a:schemeClr val="accent1">
                      <a:lumMod val="75000"/>
                    </a:schemeClr>
                  </a:solidFill>
                </a:rPr>
                <a:t>inside.</a:t>
              </a:r>
              <a:endParaRPr lang="en-US" sz="1600" dirty="0">
                <a:solidFill>
                  <a:schemeClr val="accent1">
                    <a:lumMod val="75000"/>
                  </a:schemeClr>
                </a:solidFill>
              </a:endParaRPr>
            </a:p>
          </p:txBody>
        </p:sp>
        <p:sp>
          <p:nvSpPr>
            <p:cNvPr id="17" name="Rounded Rectangular Callout 16"/>
            <p:cNvSpPr/>
            <p:nvPr/>
          </p:nvSpPr>
          <p:spPr>
            <a:xfrm>
              <a:off x="4553149" y="2885222"/>
              <a:ext cx="3233393" cy="869622"/>
            </a:xfrm>
            <a:prstGeom prst="wedgeRoundRectCallout">
              <a:avLst>
                <a:gd name="adj1" fmla="val 60217"/>
                <a:gd name="adj2" fmla="val -7961"/>
                <a:gd name="adj3" fmla="val 16667"/>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 name="TextBox 17"/>
            <p:cNvSpPr txBox="1"/>
            <p:nvPr/>
          </p:nvSpPr>
          <p:spPr>
            <a:xfrm>
              <a:off x="4788809" y="3150756"/>
              <a:ext cx="2366129" cy="338554"/>
            </a:xfrm>
            <a:prstGeom prst="rect">
              <a:avLst/>
            </a:prstGeom>
            <a:noFill/>
          </p:spPr>
          <p:txBody>
            <a:bodyPr wrap="square" rtlCol="0" anchor="ctr">
              <a:spAutoFit/>
            </a:bodyPr>
            <a:lstStyle/>
            <a:p>
              <a:pPr algn="r"/>
              <a:r>
                <a:rPr lang="en-US" sz="1600" dirty="0">
                  <a:solidFill>
                    <a:schemeClr val="accent6">
                      <a:lumMod val="75000"/>
                    </a:schemeClr>
                  </a:solidFill>
                </a:rPr>
                <a:t>2</a:t>
              </a:r>
              <a:r>
                <a:rPr lang="en-US" sz="1600" dirty="0" smtClean="0">
                  <a:solidFill>
                    <a:schemeClr val="accent6">
                      <a:lumMod val="75000"/>
                    </a:schemeClr>
                  </a:solidFill>
                </a:rPr>
                <a:t> [inside]</a:t>
              </a:r>
              <a:endParaRPr lang="en-US" sz="1600" dirty="0">
                <a:solidFill>
                  <a:schemeClr val="accent6">
                    <a:lumMod val="75000"/>
                  </a:schemeClr>
                </a:solidFill>
              </a:endParaRPr>
            </a:p>
          </p:txBody>
        </p:sp>
        <p:sp>
          <p:nvSpPr>
            <p:cNvPr id="19" name="Rounded Rectangular Callout 18"/>
            <p:cNvSpPr/>
            <p:nvPr/>
          </p:nvSpPr>
          <p:spPr>
            <a:xfrm>
              <a:off x="4553145" y="3859889"/>
              <a:ext cx="3233393" cy="869622"/>
            </a:xfrm>
            <a:prstGeom prst="wedgeRoundRectCallout">
              <a:avLst>
                <a:gd name="adj1" fmla="val -60483"/>
                <a:gd name="adj2" fmla="val -32893"/>
                <a:gd name="adj3" fmla="val 16667"/>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0" name="TextBox 19"/>
            <p:cNvSpPr txBox="1"/>
            <p:nvPr/>
          </p:nvSpPr>
          <p:spPr>
            <a:xfrm>
              <a:off x="5043340" y="3885167"/>
              <a:ext cx="3129699" cy="830997"/>
            </a:xfrm>
            <a:prstGeom prst="rect">
              <a:avLst/>
            </a:prstGeom>
            <a:noFill/>
          </p:spPr>
          <p:txBody>
            <a:bodyPr wrap="square" rtlCol="0" anchor="ctr">
              <a:spAutoFit/>
            </a:bodyPr>
            <a:lstStyle/>
            <a:p>
              <a:r>
                <a:rPr lang="en-US" sz="1600" dirty="0">
                  <a:solidFill>
                    <a:schemeClr val="accent1">
                      <a:lumMod val="75000"/>
                    </a:schemeClr>
                  </a:solidFill>
                </a:rPr>
                <a:t>Move like your child’s favorite </a:t>
              </a:r>
              <a:r>
                <a:rPr lang="en-US" sz="1600" dirty="0" smtClean="0">
                  <a:solidFill>
                    <a:schemeClr val="accent1">
                      <a:lumMod val="75000"/>
                    </a:schemeClr>
                  </a:solidFill>
                </a:rPr>
                <a:t>animal (a bird or a bunny?) </a:t>
              </a:r>
            </a:p>
            <a:p>
              <a:r>
                <a:rPr lang="en-US" sz="1600" dirty="0" smtClean="0">
                  <a:solidFill>
                    <a:schemeClr val="accent1">
                      <a:lumMod val="75000"/>
                    </a:schemeClr>
                  </a:solidFill>
                </a:rPr>
                <a:t>while </a:t>
              </a:r>
              <a:r>
                <a:rPr lang="en-US" sz="1600" dirty="0">
                  <a:solidFill>
                    <a:schemeClr val="accent1">
                      <a:lumMod val="75000"/>
                    </a:schemeClr>
                  </a:solidFill>
                </a:rPr>
                <a:t>picking up toys together.</a:t>
              </a:r>
            </a:p>
          </p:txBody>
        </p:sp>
        <p:pic>
          <p:nvPicPr>
            <p:cNvPr id="21" name="Picture 20"/>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314805" y="1066180"/>
              <a:ext cx="283595" cy="635251"/>
            </a:xfrm>
            <a:prstGeom prst="rect">
              <a:avLst/>
            </a:prstGeom>
          </p:spPr>
        </p:pic>
        <p:pic>
          <p:nvPicPr>
            <p:cNvPr id="22" name="Picture 2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698060" y="2029689"/>
              <a:ext cx="283595" cy="635251"/>
            </a:xfrm>
            <a:prstGeom prst="rect">
              <a:avLst/>
            </a:prstGeom>
          </p:spPr>
        </p:pic>
        <p:pic>
          <p:nvPicPr>
            <p:cNvPr id="23" name="Picture 2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314805" y="3002409"/>
              <a:ext cx="283595" cy="635251"/>
            </a:xfrm>
            <a:prstGeom prst="rect">
              <a:avLst/>
            </a:prstGeom>
          </p:spPr>
        </p:pic>
        <p:pic>
          <p:nvPicPr>
            <p:cNvPr id="24" name="Picture 2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698060" y="3983042"/>
              <a:ext cx="283595" cy="635251"/>
            </a:xfrm>
            <a:prstGeom prst="rect">
              <a:avLst/>
            </a:prstGeom>
          </p:spPr>
        </p:pic>
      </p:grpSp>
    </p:spTree>
    <p:extLst>
      <p:ext uri="{BB962C8B-B14F-4D97-AF65-F5344CB8AC3E}">
        <p14:creationId xmlns:p14="http://schemas.microsoft.com/office/powerpoint/2010/main" val="244457875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Motivation</a:t>
            </a:r>
            <a:endParaRPr lang="en-US" dirty="0"/>
          </a:p>
        </p:txBody>
      </p:sp>
      <p:sp>
        <p:nvSpPr>
          <p:cNvPr id="3" name="TextBox 2"/>
          <p:cNvSpPr txBox="1"/>
          <p:nvPr/>
        </p:nvSpPr>
        <p:spPr>
          <a:xfrm>
            <a:off x="609600" y="1817124"/>
            <a:ext cx="5846029" cy="3539430"/>
          </a:xfrm>
          <a:prstGeom prst="rect">
            <a:avLst/>
          </a:prstGeom>
          <a:noFill/>
        </p:spPr>
        <p:txBody>
          <a:bodyPr wrap="square" rtlCol="0">
            <a:spAutoFit/>
          </a:bodyPr>
          <a:lstStyle/>
          <a:p>
            <a:r>
              <a:rPr lang="en-US" sz="3200" b="1" dirty="0" err="1" smtClean="0"/>
              <a:t>FiA</a:t>
            </a:r>
            <a:r>
              <a:rPr lang="en-US" sz="3200" b="1" dirty="0" smtClean="0"/>
              <a:t> Priorities:</a:t>
            </a:r>
          </a:p>
          <a:p>
            <a:endParaRPr lang="en-US" sz="3200" dirty="0" smtClean="0"/>
          </a:p>
          <a:p>
            <a:pPr marL="514350" indent="-514350">
              <a:buFont typeface="+mj-lt"/>
              <a:buAutoNum type="arabicPeriod"/>
            </a:pPr>
            <a:r>
              <a:rPr lang="en-US" sz="3200" dirty="0" smtClean="0"/>
              <a:t>Credibility</a:t>
            </a:r>
          </a:p>
          <a:p>
            <a:endParaRPr lang="en-US" sz="3200" dirty="0" smtClean="0"/>
          </a:p>
          <a:p>
            <a:pPr marL="514350" indent="-514350">
              <a:buFont typeface="+mj-lt"/>
              <a:buAutoNum type="arabicPeriod"/>
            </a:pPr>
            <a:r>
              <a:rPr lang="en-US" sz="3200" dirty="0" err="1" smtClean="0"/>
              <a:t>InfoEquity</a:t>
            </a:r>
            <a:endParaRPr lang="en-US" sz="3200" dirty="0" smtClean="0"/>
          </a:p>
          <a:p>
            <a:endParaRPr lang="en-US" sz="3200" dirty="0" smtClean="0"/>
          </a:p>
          <a:p>
            <a:pPr marL="514350" indent="-514350">
              <a:buFont typeface="+mj-lt"/>
              <a:buAutoNum type="arabicPeriod"/>
            </a:pPr>
            <a:r>
              <a:rPr lang="en-US" sz="3200" dirty="0" err="1" smtClean="0"/>
              <a:t>InfoTransfer</a:t>
            </a:r>
            <a:endParaRPr lang="en-US" sz="3200" dirty="0"/>
          </a:p>
        </p:txBody>
      </p:sp>
      <p:pic>
        <p:nvPicPr>
          <p:cNvPr id="4" name="Picture 3" descr="FIA120px.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3419" y="2609531"/>
            <a:ext cx="3473475" cy="1966118"/>
          </a:xfrm>
          <a:prstGeom prst="rect">
            <a:avLst/>
          </a:prstGeom>
        </p:spPr>
      </p:pic>
    </p:spTree>
    <p:extLst>
      <p:ext uri="{BB962C8B-B14F-4D97-AF65-F5344CB8AC3E}">
        <p14:creationId xmlns:p14="http://schemas.microsoft.com/office/powerpoint/2010/main" val="411242811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Creation and Research</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953454449"/>
              </p:ext>
            </p:extLst>
          </p:nvPr>
        </p:nvGraphicFramePr>
        <p:xfrm>
          <a:off x="612648" y="1600200"/>
          <a:ext cx="81534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612648" y="6305200"/>
            <a:ext cx="8153400" cy="338554"/>
          </a:xfrm>
          <a:prstGeom prst="rect">
            <a:avLst/>
          </a:prstGeom>
          <a:noFill/>
        </p:spPr>
        <p:txBody>
          <a:bodyPr wrap="square" rtlCol="0">
            <a:spAutoFit/>
          </a:bodyPr>
          <a:lstStyle/>
          <a:p>
            <a:pPr algn="ctr"/>
            <a:r>
              <a:rPr lang="en-US" sz="1600" dirty="0" smtClean="0"/>
              <a:t>This research was approved by the University of Maryland Institutional Review Board.</a:t>
            </a:r>
            <a:endParaRPr lang="en-US" sz="1600" dirty="0"/>
          </a:p>
        </p:txBody>
      </p:sp>
    </p:spTree>
    <p:extLst>
      <p:ext uri="{BB962C8B-B14F-4D97-AF65-F5344CB8AC3E}">
        <p14:creationId xmlns:p14="http://schemas.microsoft.com/office/powerpoint/2010/main" val="321422093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Groups at a Glance</a:t>
            </a:r>
            <a:endParaRPr lang="en-US"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2110261596"/>
              </p:ext>
            </p:extLst>
          </p:nvPr>
        </p:nvGraphicFramePr>
        <p:xfrm>
          <a:off x="0" y="4504482"/>
          <a:ext cx="3360933" cy="2353518"/>
        </p:xfrm>
        <a:graphic>
          <a:graphicData uri="http://schemas.openxmlformats.org/drawingml/2006/table">
            <a:tbl>
              <a:tblPr firstCol="1" bandRow="1">
                <a:tableStyleId>{5C22544A-7EE6-4342-B048-85BDC9FD1C3A}</a:tableStyleId>
              </a:tblPr>
              <a:tblGrid>
                <a:gridCol w="213272"/>
                <a:gridCol w="929256"/>
                <a:gridCol w="2218405"/>
              </a:tblGrid>
              <a:tr h="571356">
                <a:tc>
                  <a:txBody>
                    <a:bodyPr/>
                    <a:lstStyle/>
                    <a:p>
                      <a:pPr marL="0" marR="0">
                        <a:lnSpc>
                          <a:spcPct val="110000"/>
                        </a:lnSpc>
                        <a:spcBef>
                          <a:spcPts val="0"/>
                        </a:spcBef>
                        <a:spcAft>
                          <a:spcPts val="800"/>
                        </a:spcAft>
                      </a:pPr>
                      <a:r>
                        <a:rPr lang="en-US" sz="1600" kern="1200" dirty="0" smtClean="0">
                          <a:solidFill>
                            <a:srgbClr val="000000"/>
                          </a:solidFill>
                          <a:effectLst/>
                          <a:latin typeface="Tw Cen MT"/>
                          <a:ea typeface="Tw Cen MT"/>
                          <a:cs typeface="Times New Roman"/>
                        </a:rPr>
                        <a:t>1</a:t>
                      </a:r>
                      <a:endParaRPr lang="en-US" sz="1600" kern="1200" dirty="0">
                        <a:solidFill>
                          <a:srgbClr val="000000"/>
                        </a:solidFill>
                        <a:effectLst/>
                        <a:latin typeface="Tw Cen MT"/>
                        <a:ea typeface="Tw Cen MT"/>
                        <a:cs typeface="Times New Roman"/>
                      </a:endParaRPr>
                    </a:p>
                  </a:txBody>
                  <a:tcPr marL="68580" marR="68580" marT="0" marB="0">
                    <a:solidFill>
                      <a:srgbClr val="8064A2"/>
                    </a:solidFill>
                  </a:tcPr>
                </a:tc>
                <a:tc>
                  <a:txBody>
                    <a:bodyPr/>
                    <a:lstStyle/>
                    <a:p>
                      <a:pPr marL="0" marR="0">
                        <a:lnSpc>
                          <a:spcPct val="110000"/>
                        </a:lnSpc>
                        <a:spcBef>
                          <a:spcPts val="0"/>
                        </a:spcBef>
                        <a:spcAft>
                          <a:spcPts val="800"/>
                        </a:spcAft>
                      </a:pPr>
                      <a:r>
                        <a:rPr lang="en-US" sz="1400" kern="1200" dirty="0">
                          <a:solidFill>
                            <a:srgbClr val="000000"/>
                          </a:solidFill>
                          <a:effectLst/>
                          <a:latin typeface="Tw Cen MT"/>
                          <a:ea typeface="Tw Cen MT"/>
                          <a:cs typeface="Times New Roman"/>
                        </a:rPr>
                        <a:t>Wheaton, MD</a:t>
                      </a:r>
                    </a:p>
                  </a:txBody>
                  <a:tcPr marL="68580" marR="68580" marT="0" marB="0">
                    <a:solidFill>
                      <a:schemeClr val="accent4">
                        <a:lumMod val="40000"/>
                        <a:lumOff val="60000"/>
                      </a:schemeClr>
                    </a:solidFill>
                  </a:tcPr>
                </a:tc>
                <a:tc>
                  <a:txBody>
                    <a:bodyPr/>
                    <a:lstStyle/>
                    <a:p>
                      <a:pPr marL="0" marR="0">
                        <a:lnSpc>
                          <a:spcPct val="110000"/>
                        </a:lnSpc>
                        <a:spcBef>
                          <a:spcPts val="0"/>
                        </a:spcBef>
                        <a:spcAft>
                          <a:spcPts val="800"/>
                        </a:spcAft>
                      </a:pPr>
                      <a:r>
                        <a:rPr lang="en-US" sz="1400" kern="1200" dirty="0">
                          <a:solidFill>
                            <a:srgbClr val="000000"/>
                          </a:solidFill>
                          <a:effectLst/>
                          <a:latin typeface="Tw Cen MT"/>
                          <a:ea typeface="Tw Cen MT"/>
                          <a:cs typeface="Times New Roman"/>
                        </a:rPr>
                        <a:t>5 Caucasian </a:t>
                      </a:r>
                      <a:r>
                        <a:rPr lang="en-US" sz="1400" kern="1200" dirty="0" smtClean="0">
                          <a:solidFill>
                            <a:srgbClr val="000000"/>
                          </a:solidFill>
                          <a:effectLst/>
                          <a:latin typeface="Tw Cen MT"/>
                          <a:ea typeface="Tw Cen MT"/>
                          <a:cs typeface="Times New Roman"/>
                        </a:rPr>
                        <a:t>Participants</a:t>
                      </a:r>
                      <a:endParaRPr lang="en-US" sz="1400" kern="1200" dirty="0">
                        <a:solidFill>
                          <a:srgbClr val="000000"/>
                        </a:solidFill>
                        <a:effectLst/>
                        <a:latin typeface="Tw Cen MT"/>
                        <a:ea typeface="Tw Cen MT"/>
                        <a:cs typeface="Times New Roman"/>
                      </a:endParaRPr>
                    </a:p>
                  </a:txBody>
                  <a:tcPr marL="68580" marR="68580" marT="0" marB="0">
                    <a:solidFill>
                      <a:schemeClr val="accent4">
                        <a:lumMod val="40000"/>
                        <a:lumOff val="60000"/>
                      </a:schemeClr>
                    </a:solidFill>
                  </a:tcPr>
                </a:tc>
              </a:tr>
              <a:tr h="594054">
                <a:tc>
                  <a:txBody>
                    <a:bodyPr/>
                    <a:lstStyle/>
                    <a:p>
                      <a:pPr marL="0" marR="0">
                        <a:lnSpc>
                          <a:spcPct val="110000"/>
                        </a:lnSpc>
                        <a:spcBef>
                          <a:spcPts val="0"/>
                        </a:spcBef>
                        <a:spcAft>
                          <a:spcPts val="800"/>
                        </a:spcAft>
                      </a:pPr>
                      <a:r>
                        <a:rPr lang="en-US" sz="1600" kern="1200" dirty="0" smtClean="0">
                          <a:solidFill>
                            <a:srgbClr val="000000"/>
                          </a:solidFill>
                          <a:effectLst/>
                          <a:latin typeface="Tw Cen MT"/>
                          <a:ea typeface="Tw Cen MT"/>
                          <a:cs typeface="Times New Roman"/>
                        </a:rPr>
                        <a:t>2</a:t>
                      </a:r>
                      <a:endParaRPr lang="en-US" sz="1600" kern="1200" dirty="0">
                        <a:solidFill>
                          <a:srgbClr val="000000"/>
                        </a:solidFill>
                        <a:effectLst/>
                        <a:latin typeface="Tw Cen MT"/>
                        <a:ea typeface="Tw Cen MT"/>
                        <a:cs typeface="Times New Roman"/>
                      </a:endParaRPr>
                    </a:p>
                  </a:txBody>
                  <a:tcPr marL="68580" marR="68580" marT="0" marB="0"/>
                </a:tc>
                <a:tc>
                  <a:txBody>
                    <a:bodyPr/>
                    <a:lstStyle/>
                    <a:p>
                      <a:pPr marL="0" marR="0">
                        <a:lnSpc>
                          <a:spcPct val="110000"/>
                        </a:lnSpc>
                        <a:spcBef>
                          <a:spcPts val="0"/>
                        </a:spcBef>
                        <a:spcAft>
                          <a:spcPts val="800"/>
                        </a:spcAft>
                      </a:pPr>
                      <a:r>
                        <a:rPr lang="en-US" sz="1400" kern="1200" dirty="0">
                          <a:solidFill>
                            <a:srgbClr val="000000"/>
                          </a:solidFill>
                          <a:effectLst/>
                          <a:latin typeface="Tw Cen MT"/>
                          <a:ea typeface="Tw Cen MT"/>
                          <a:cs typeface="Times New Roman"/>
                        </a:rPr>
                        <a:t>Hyattsville, MD</a:t>
                      </a:r>
                    </a:p>
                  </a:txBody>
                  <a:tcPr marL="68580" marR="68580" marT="0" marB="0"/>
                </a:tc>
                <a:tc>
                  <a:txBody>
                    <a:bodyPr/>
                    <a:lstStyle/>
                    <a:p>
                      <a:pPr marL="0" marR="0">
                        <a:lnSpc>
                          <a:spcPct val="110000"/>
                        </a:lnSpc>
                        <a:spcBef>
                          <a:spcPts val="0"/>
                        </a:spcBef>
                        <a:spcAft>
                          <a:spcPts val="800"/>
                        </a:spcAft>
                      </a:pPr>
                      <a:r>
                        <a:rPr lang="en-US" sz="1400" kern="1200" dirty="0">
                          <a:solidFill>
                            <a:srgbClr val="000000"/>
                          </a:solidFill>
                          <a:effectLst/>
                          <a:latin typeface="Tw Cen MT"/>
                          <a:ea typeface="Tw Cen MT"/>
                          <a:cs typeface="Times New Roman"/>
                        </a:rPr>
                        <a:t>3 Hispanic English-Speaking </a:t>
                      </a:r>
                      <a:r>
                        <a:rPr lang="en-US" sz="1400" kern="1200" dirty="0" smtClean="0">
                          <a:solidFill>
                            <a:srgbClr val="000000"/>
                          </a:solidFill>
                          <a:effectLst/>
                          <a:latin typeface="Tw Cen MT"/>
                          <a:ea typeface="Tw Cen MT"/>
                          <a:cs typeface="Times New Roman"/>
                        </a:rPr>
                        <a:t>Participants</a:t>
                      </a:r>
                      <a:endParaRPr lang="en-US" sz="1400" kern="1200" dirty="0">
                        <a:solidFill>
                          <a:srgbClr val="000000"/>
                        </a:solidFill>
                        <a:effectLst/>
                        <a:latin typeface="Tw Cen MT"/>
                        <a:ea typeface="Tw Cen MT"/>
                        <a:cs typeface="Times New Roman"/>
                      </a:endParaRPr>
                    </a:p>
                  </a:txBody>
                  <a:tcPr marL="68580" marR="68580" marT="0" marB="0"/>
                </a:tc>
              </a:tr>
              <a:tr h="594054">
                <a:tc>
                  <a:txBody>
                    <a:bodyPr/>
                    <a:lstStyle/>
                    <a:p>
                      <a:pPr marL="0" marR="0">
                        <a:lnSpc>
                          <a:spcPct val="110000"/>
                        </a:lnSpc>
                        <a:spcBef>
                          <a:spcPts val="0"/>
                        </a:spcBef>
                        <a:spcAft>
                          <a:spcPts val="800"/>
                        </a:spcAft>
                      </a:pPr>
                      <a:r>
                        <a:rPr lang="en-US" sz="1600" kern="1200" dirty="0" smtClean="0">
                          <a:solidFill>
                            <a:srgbClr val="000000"/>
                          </a:solidFill>
                          <a:effectLst/>
                          <a:latin typeface="Tw Cen MT"/>
                          <a:ea typeface="Tw Cen MT"/>
                          <a:cs typeface="Times New Roman"/>
                        </a:rPr>
                        <a:t>3</a:t>
                      </a:r>
                      <a:endParaRPr lang="en-US" sz="1600" kern="1200" dirty="0">
                        <a:solidFill>
                          <a:srgbClr val="000000"/>
                        </a:solidFill>
                        <a:effectLst/>
                        <a:latin typeface="Tw Cen MT"/>
                        <a:ea typeface="Tw Cen MT"/>
                        <a:cs typeface="Times New Roman"/>
                      </a:endParaRPr>
                    </a:p>
                  </a:txBody>
                  <a:tcPr marL="68580" marR="68580" marT="0" marB="0">
                    <a:solidFill>
                      <a:schemeClr val="accent5"/>
                    </a:solidFill>
                  </a:tcPr>
                </a:tc>
                <a:tc>
                  <a:txBody>
                    <a:bodyPr/>
                    <a:lstStyle/>
                    <a:p>
                      <a:pPr marL="0" marR="0">
                        <a:lnSpc>
                          <a:spcPct val="110000"/>
                        </a:lnSpc>
                        <a:spcBef>
                          <a:spcPts val="0"/>
                        </a:spcBef>
                        <a:spcAft>
                          <a:spcPts val="800"/>
                        </a:spcAft>
                      </a:pPr>
                      <a:r>
                        <a:rPr lang="en-US" sz="1400" kern="1200" dirty="0">
                          <a:solidFill>
                            <a:srgbClr val="000000"/>
                          </a:solidFill>
                          <a:effectLst/>
                          <a:latin typeface="Tw Cen MT"/>
                          <a:ea typeface="Tw Cen MT"/>
                          <a:cs typeface="Times New Roman"/>
                        </a:rPr>
                        <a:t>Oxon Hill, MD</a:t>
                      </a:r>
                    </a:p>
                  </a:txBody>
                  <a:tcPr marL="68580" marR="68580" marT="0" marB="0">
                    <a:solidFill>
                      <a:schemeClr val="accent5">
                        <a:lumMod val="40000"/>
                        <a:lumOff val="60000"/>
                      </a:schemeClr>
                    </a:solidFill>
                  </a:tcPr>
                </a:tc>
                <a:tc>
                  <a:txBody>
                    <a:bodyPr/>
                    <a:lstStyle/>
                    <a:p>
                      <a:pPr marL="0" marR="0">
                        <a:lnSpc>
                          <a:spcPct val="110000"/>
                        </a:lnSpc>
                        <a:spcBef>
                          <a:spcPts val="0"/>
                        </a:spcBef>
                        <a:spcAft>
                          <a:spcPts val="800"/>
                        </a:spcAft>
                      </a:pPr>
                      <a:r>
                        <a:rPr lang="en-US" sz="1400" kern="1200" dirty="0">
                          <a:solidFill>
                            <a:srgbClr val="000000"/>
                          </a:solidFill>
                          <a:effectLst/>
                          <a:latin typeface="Tw Cen MT"/>
                          <a:ea typeface="Tw Cen MT"/>
                          <a:cs typeface="Times New Roman"/>
                        </a:rPr>
                        <a:t>4 African-American </a:t>
                      </a:r>
                      <a:r>
                        <a:rPr lang="en-US" sz="1400" kern="1200" dirty="0" smtClean="0">
                          <a:solidFill>
                            <a:srgbClr val="000000"/>
                          </a:solidFill>
                          <a:effectLst/>
                          <a:latin typeface="Tw Cen MT"/>
                          <a:ea typeface="Tw Cen MT"/>
                          <a:cs typeface="Times New Roman"/>
                        </a:rPr>
                        <a:t>Participants</a:t>
                      </a:r>
                      <a:endParaRPr lang="en-US" sz="1400" kern="1200" dirty="0">
                        <a:solidFill>
                          <a:srgbClr val="000000"/>
                        </a:solidFill>
                        <a:effectLst/>
                        <a:latin typeface="Tw Cen MT"/>
                        <a:ea typeface="Tw Cen MT"/>
                        <a:cs typeface="Times New Roman"/>
                      </a:endParaRPr>
                    </a:p>
                  </a:txBody>
                  <a:tcPr marL="68580" marR="68580" marT="0" marB="0">
                    <a:solidFill>
                      <a:schemeClr val="accent5">
                        <a:lumMod val="40000"/>
                        <a:lumOff val="60000"/>
                      </a:schemeClr>
                    </a:solidFill>
                  </a:tcPr>
                </a:tc>
              </a:tr>
              <a:tr h="594054">
                <a:tc>
                  <a:txBody>
                    <a:bodyPr/>
                    <a:lstStyle/>
                    <a:p>
                      <a:pPr marL="0" marR="0">
                        <a:lnSpc>
                          <a:spcPct val="110000"/>
                        </a:lnSpc>
                        <a:spcBef>
                          <a:spcPts val="0"/>
                        </a:spcBef>
                        <a:spcAft>
                          <a:spcPts val="800"/>
                        </a:spcAft>
                      </a:pPr>
                      <a:r>
                        <a:rPr lang="en-US" sz="1600" kern="1200" dirty="0" smtClean="0">
                          <a:solidFill>
                            <a:srgbClr val="000000"/>
                          </a:solidFill>
                          <a:effectLst/>
                          <a:latin typeface="Tw Cen MT"/>
                          <a:ea typeface="Tw Cen MT"/>
                          <a:cs typeface="Times New Roman"/>
                        </a:rPr>
                        <a:t>4</a:t>
                      </a:r>
                      <a:endParaRPr lang="en-US" sz="1600" kern="1200" dirty="0">
                        <a:solidFill>
                          <a:srgbClr val="000000"/>
                        </a:solidFill>
                        <a:effectLst/>
                        <a:latin typeface="Tw Cen MT"/>
                        <a:ea typeface="Tw Cen MT"/>
                        <a:cs typeface="Times New Roman"/>
                      </a:endParaRPr>
                    </a:p>
                  </a:txBody>
                  <a:tcPr marL="68580" marR="68580" marT="0" marB="0"/>
                </a:tc>
                <a:tc>
                  <a:txBody>
                    <a:bodyPr/>
                    <a:lstStyle/>
                    <a:p>
                      <a:pPr marL="0" marR="0">
                        <a:lnSpc>
                          <a:spcPct val="110000"/>
                        </a:lnSpc>
                        <a:spcBef>
                          <a:spcPts val="0"/>
                        </a:spcBef>
                        <a:spcAft>
                          <a:spcPts val="800"/>
                        </a:spcAft>
                      </a:pPr>
                      <a:r>
                        <a:rPr lang="en-US" sz="1400" kern="1200">
                          <a:solidFill>
                            <a:srgbClr val="000000"/>
                          </a:solidFill>
                          <a:effectLst/>
                          <a:latin typeface="Tw Cen MT"/>
                          <a:ea typeface="Tw Cen MT"/>
                          <a:cs typeface="Times New Roman"/>
                        </a:rPr>
                        <a:t>Hyattsville, MD</a:t>
                      </a:r>
                    </a:p>
                  </a:txBody>
                  <a:tcPr marL="68580" marR="68580" marT="0" marB="0"/>
                </a:tc>
                <a:tc>
                  <a:txBody>
                    <a:bodyPr/>
                    <a:lstStyle/>
                    <a:p>
                      <a:pPr marL="0" marR="0">
                        <a:lnSpc>
                          <a:spcPct val="110000"/>
                        </a:lnSpc>
                        <a:spcBef>
                          <a:spcPts val="0"/>
                        </a:spcBef>
                        <a:spcAft>
                          <a:spcPts val="800"/>
                        </a:spcAft>
                      </a:pPr>
                      <a:r>
                        <a:rPr lang="en-US" sz="1400" kern="1200" dirty="0">
                          <a:solidFill>
                            <a:srgbClr val="000000"/>
                          </a:solidFill>
                          <a:effectLst/>
                          <a:latin typeface="Tw Cen MT"/>
                          <a:ea typeface="Tw Cen MT"/>
                          <a:cs typeface="Times New Roman"/>
                        </a:rPr>
                        <a:t>5 Hispanic English-Speaking </a:t>
                      </a:r>
                      <a:r>
                        <a:rPr lang="en-US" sz="1400" kern="1200" dirty="0" smtClean="0">
                          <a:solidFill>
                            <a:srgbClr val="000000"/>
                          </a:solidFill>
                          <a:effectLst/>
                          <a:latin typeface="Tw Cen MT"/>
                          <a:ea typeface="Tw Cen MT"/>
                          <a:cs typeface="Times New Roman"/>
                        </a:rPr>
                        <a:t>Participants</a:t>
                      </a:r>
                      <a:endParaRPr lang="en-US" sz="1400" kern="1200" dirty="0">
                        <a:solidFill>
                          <a:srgbClr val="000000"/>
                        </a:solidFill>
                        <a:effectLst/>
                        <a:latin typeface="Tw Cen MT"/>
                        <a:ea typeface="Tw Cen MT"/>
                        <a:cs typeface="Times New Roman"/>
                      </a:endParaRPr>
                    </a:p>
                  </a:txBody>
                  <a:tcPr marL="68580" marR="68580" marT="0" marB="0"/>
                </a:tc>
              </a:tr>
            </a:tbl>
          </a:graphicData>
        </a:graphic>
      </p:graphicFrame>
      <p:pic>
        <p:nvPicPr>
          <p:cNvPr id="8" name="Picture 7"/>
          <p:cNvPicPr>
            <a:picLocks noChangeAspect="1"/>
          </p:cNvPicPr>
          <p:nvPr/>
        </p:nvPicPr>
        <p:blipFill>
          <a:blip r:embed="rId3"/>
          <a:stretch>
            <a:fillRect/>
          </a:stretch>
        </p:blipFill>
        <p:spPr>
          <a:xfrm>
            <a:off x="1" y="1597554"/>
            <a:ext cx="3360932" cy="2843428"/>
          </a:xfrm>
          <a:prstGeom prst="rect">
            <a:avLst/>
          </a:prstGeom>
        </p:spPr>
      </p:pic>
      <p:sp>
        <p:nvSpPr>
          <p:cNvPr id="6" name="Rounded Rectangular Callout 5"/>
          <p:cNvSpPr/>
          <p:nvPr/>
        </p:nvSpPr>
        <p:spPr>
          <a:xfrm>
            <a:off x="3568577" y="1597554"/>
            <a:ext cx="2940173" cy="1940957"/>
          </a:xfrm>
          <a:prstGeom prst="wedgeRoundRectCallout">
            <a:avLst>
              <a:gd name="adj1" fmla="val -6674"/>
              <a:gd name="adj2" fmla="val 7364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dirty="0"/>
              <a:t>“I like the idea of </a:t>
            </a:r>
            <a:r>
              <a:rPr lang="en-US" dirty="0" smtClean="0"/>
              <a:t>reminding </a:t>
            </a:r>
            <a:r>
              <a:rPr lang="en-US" dirty="0"/>
              <a:t>that that’s something you can do, </a:t>
            </a:r>
            <a:r>
              <a:rPr lang="en-US" dirty="0" smtClean="0"/>
              <a:t>just </a:t>
            </a:r>
            <a:r>
              <a:rPr lang="en-US" dirty="0"/>
              <a:t>jumping jacks or a quick game of hide and seek.</a:t>
            </a:r>
            <a:r>
              <a:rPr lang="en-US" dirty="0" smtClean="0"/>
              <a:t>” – Caucasian mother</a:t>
            </a:r>
            <a:endParaRPr lang="en-US" dirty="0"/>
          </a:p>
        </p:txBody>
      </p:sp>
      <p:sp>
        <p:nvSpPr>
          <p:cNvPr id="7" name="Rounded Rectangular Callout 6"/>
          <p:cNvSpPr/>
          <p:nvPr/>
        </p:nvSpPr>
        <p:spPr>
          <a:xfrm>
            <a:off x="5397500" y="4006916"/>
            <a:ext cx="3564223" cy="2247424"/>
          </a:xfrm>
          <a:prstGeom prst="wedgeRoundRectCallout">
            <a:avLst>
              <a:gd name="adj1" fmla="val -37047"/>
              <a:gd name="adj2" fmla="val 7178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dirty="0"/>
              <a:t>“I don’t know what type of luxurious home you live in but I don’t have many hiding </a:t>
            </a:r>
            <a:r>
              <a:rPr lang="en-US" dirty="0" smtClean="0"/>
              <a:t>spaces, </a:t>
            </a:r>
            <a:r>
              <a:rPr lang="en-US" dirty="0"/>
              <a:t>so hide and seek would be over with extremely fast.  I’m in a one level rambler so there’s really nowhere to go.” – African-American father </a:t>
            </a:r>
          </a:p>
        </p:txBody>
      </p:sp>
    </p:spTree>
    <p:extLst>
      <p:ext uri="{BB962C8B-B14F-4D97-AF65-F5344CB8AC3E}">
        <p14:creationId xmlns:p14="http://schemas.microsoft.com/office/powerpoint/2010/main" val="22802127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Pilot Test at a Glance</a:t>
            </a:r>
            <a:endParaRPr lang="en-US" dirty="0"/>
          </a:p>
        </p:txBody>
      </p:sp>
      <p:pic>
        <p:nvPicPr>
          <p:cNvPr id="4" name="Content Placeholder 3" descr="photo copy.png"/>
          <p:cNvPicPr>
            <a:picLocks noGrp="1" noChangeAspect="1"/>
          </p:cNvPicPr>
          <p:nvPr>
            <p:ph sz="quarter" idx="1"/>
          </p:nvPr>
        </p:nvPicPr>
        <p:blipFill>
          <a:blip r:embed="rId3">
            <a:extLst>
              <a:ext uri="{28A0092B-C50C-407E-A947-70E740481C1C}">
                <a14:useLocalDpi xmlns:a14="http://schemas.microsoft.com/office/drawing/2010/main" val="0"/>
              </a:ext>
            </a:extLst>
          </a:blip>
          <a:srcRect l="-25438" r="-25438"/>
          <a:stretch>
            <a:fillRect/>
          </a:stretch>
        </p:blipFill>
        <p:spPr/>
      </p:pic>
      <p:sp>
        <p:nvSpPr>
          <p:cNvPr id="5" name="Content Placeholder 4"/>
          <p:cNvSpPr>
            <a:spLocks noGrp="1"/>
          </p:cNvSpPr>
          <p:nvPr>
            <p:ph sz="quarter" idx="2"/>
          </p:nvPr>
        </p:nvSpPr>
        <p:spPr>
          <a:xfrm>
            <a:off x="4273400" y="1589568"/>
            <a:ext cx="4489599" cy="3034126"/>
          </a:xfrm>
        </p:spPr>
        <p:txBody>
          <a:bodyPr>
            <a:normAutofit/>
          </a:bodyPr>
          <a:lstStyle/>
          <a:p>
            <a:pPr>
              <a:buFont typeface="Wingdings" charset="2"/>
              <a:buChar char="§"/>
            </a:pPr>
            <a:r>
              <a:rPr lang="en-US" dirty="0" smtClean="0"/>
              <a:t>Participants received 7 days of interactive messages sent using Google Voice SMS</a:t>
            </a:r>
          </a:p>
          <a:p>
            <a:pPr>
              <a:buFont typeface="Wingdings" charset="2"/>
              <a:buChar char="§"/>
            </a:pPr>
            <a:r>
              <a:rPr lang="en-US" dirty="0" smtClean="0"/>
              <a:t>Interviews conducted by phone</a:t>
            </a:r>
          </a:p>
          <a:p>
            <a:endParaRPr lang="en-US" dirty="0" smtClean="0"/>
          </a:p>
        </p:txBody>
      </p:sp>
      <p:sp>
        <p:nvSpPr>
          <p:cNvPr id="6" name="Rounded Rectangular Callout 5"/>
          <p:cNvSpPr/>
          <p:nvPr/>
        </p:nvSpPr>
        <p:spPr>
          <a:xfrm>
            <a:off x="4273400" y="4623693"/>
            <a:ext cx="4489599" cy="1634490"/>
          </a:xfrm>
          <a:prstGeom prst="wedgeRoundRectCallout">
            <a:avLst>
              <a:gd name="adj1" fmla="val -6674"/>
              <a:gd name="adj2" fmla="val 7364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dirty="0" smtClean="0"/>
              <a:t>“</a:t>
            </a:r>
            <a:r>
              <a:rPr lang="en-US" dirty="0"/>
              <a:t>I didn't know if you guys specialize or study what kids like, but I loved how my daughter was so excited knowing we were going to do an activity with the </a:t>
            </a:r>
            <a:r>
              <a:rPr lang="en-US" dirty="0" smtClean="0"/>
              <a:t>balloons – ‘Here Mommy, Here Mommy!” – Hispanic mother</a:t>
            </a:r>
            <a:endParaRPr lang="en-US" dirty="0"/>
          </a:p>
        </p:txBody>
      </p:sp>
    </p:spTree>
    <p:extLst>
      <p:ext uri="{BB962C8B-B14F-4D97-AF65-F5344CB8AC3E}">
        <p14:creationId xmlns:p14="http://schemas.microsoft.com/office/powerpoint/2010/main" val="385918840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6540500" cy="990600"/>
          </a:xfr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ctr"/>
            <a:r>
              <a:rPr lang="en-US" sz="3200" dirty="0" smtClean="0">
                <a:solidFill>
                  <a:schemeClr val="accent1"/>
                </a:solidFill>
              </a:rPr>
              <a:t>Outcomes and Impact: </a:t>
            </a:r>
            <a:r>
              <a:rPr lang="en-US" sz="3200" b="1" dirty="0" smtClean="0">
                <a:solidFill>
                  <a:schemeClr val="accent1"/>
                </a:solidFill>
              </a:rPr>
              <a:t>Credibility</a:t>
            </a:r>
            <a:endParaRPr lang="en-US" sz="3200" b="1" dirty="0">
              <a:solidFill>
                <a:schemeClr val="accent1"/>
              </a:solidFill>
            </a:endParaRPr>
          </a:p>
        </p:txBody>
      </p:sp>
      <p:graphicFrame>
        <p:nvGraphicFramePr>
          <p:cNvPr id="7" name="Content Placeholder 6"/>
          <p:cNvGraphicFramePr>
            <a:graphicFrameLocks noGrp="1"/>
          </p:cNvGraphicFramePr>
          <p:nvPr>
            <p:ph sz="quarter" idx="4294967295"/>
            <p:extLst>
              <p:ext uri="{D42A27DB-BD31-4B8C-83A1-F6EECF244321}">
                <p14:modId xmlns:p14="http://schemas.microsoft.com/office/powerpoint/2010/main" val="1607542830"/>
              </p:ext>
            </p:extLst>
          </p:nvPr>
        </p:nvGraphicFramePr>
        <p:xfrm>
          <a:off x="0" y="1600200"/>
          <a:ext cx="91440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0384061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sz="quarter" idx="4294967295"/>
            <p:extLst>
              <p:ext uri="{D42A27DB-BD31-4B8C-83A1-F6EECF244321}">
                <p14:modId xmlns:p14="http://schemas.microsoft.com/office/powerpoint/2010/main" val="1038592601"/>
              </p:ext>
            </p:extLst>
          </p:nvPr>
        </p:nvGraphicFramePr>
        <p:xfrm>
          <a:off x="0" y="1600200"/>
          <a:ext cx="91440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p:cNvSpPr txBox="1">
            <a:spLocks/>
          </p:cNvSpPr>
          <p:nvPr/>
        </p:nvSpPr>
        <p:spPr>
          <a:xfrm>
            <a:off x="0" y="0"/>
            <a:ext cx="6540500" cy="990600"/>
          </a:xfrm>
          <a:prstGeom prst="rect">
            <a:avLst/>
          </a:prstGeom>
          <a:solidFill>
            <a:schemeClr val="tx2">
              <a:lumMod val="20000"/>
              <a:lumOff val="80000"/>
            </a:schemeClr>
          </a:solidFill>
          <a:ln w="1905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anchor="ctr">
            <a:normAutofit/>
          </a:bodyPr>
          <a:lstStyle>
            <a:lvl1pPr algn="l" rtl="0" eaLnBrk="1" latinLnBrk="0" hangingPunct="1">
              <a:spcBef>
                <a:spcPct val="0"/>
              </a:spcBef>
              <a:buNone/>
              <a:defRPr kumimoji="0"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3200" dirty="0" smtClean="0">
                <a:solidFill>
                  <a:schemeClr val="accent1"/>
                </a:solidFill>
              </a:rPr>
              <a:t>Outcomes and Impact: </a:t>
            </a:r>
            <a:r>
              <a:rPr lang="en-US" sz="3200" b="1" dirty="0" err="1" smtClean="0">
                <a:solidFill>
                  <a:schemeClr val="accent1"/>
                </a:solidFill>
              </a:rPr>
              <a:t>InfoEquity</a:t>
            </a:r>
            <a:endParaRPr lang="en-US" sz="3200" b="1" dirty="0">
              <a:solidFill>
                <a:schemeClr val="accent1"/>
              </a:solidFill>
            </a:endParaRPr>
          </a:p>
        </p:txBody>
      </p:sp>
    </p:spTree>
    <p:extLst>
      <p:ext uri="{BB962C8B-B14F-4D97-AF65-F5344CB8AC3E}">
        <p14:creationId xmlns:p14="http://schemas.microsoft.com/office/powerpoint/2010/main" val="624177470"/>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4080</TotalTime>
  <Words>2439</Words>
  <Application>Microsoft Macintosh PowerPoint</Application>
  <PresentationFormat>On-screen Show (4:3)</PresentationFormat>
  <Paragraphs>179</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Median</vt:lpstr>
      <vt:lpstr>Pilot of an Interactive Social Marketing Initiative to Improve Family Physical Activity among Parents with Preschoolers</vt:lpstr>
      <vt:lpstr>Our Motivation</vt:lpstr>
      <vt:lpstr>Our Vision</vt:lpstr>
      <vt:lpstr>Our Motivation</vt:lpstr>
      <vt:lpstr>Creation and Research</vt:lpstr>
      <vt:lpstr>Focus Groups at a Glance</vt:lpstr>
      <vt:lpstr>Pilot Test at a Glance</vt:lpstr>
      <vt:lpstr>Outcomes and Impact: Credibility</vt:lpstr>
      <vt:lpstr>PowerPoint Presentation</vt:lpstr>
      <vt:lpstr>PowerPoint Presentation</vt:lpstr>
      <vt:lpstr>Next Steps</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Text Message Innovation for Promoting Family Physical Activity among Parents and Their Preschoolers</dc:title>
  <dc:creator>Sarah Pomerantz</dc:creator>
  <cp:lastModifiedBy>Sarah Pomerantz</cp:lastModifiedBy>
  <cp:revision>124</cp:revision>
  <cp:lastPrinted>2013-12-02T13:20:21Z</cp:lastPrinted>
  <dcterms:created xsi:type="dcterms:W3CDTF">2013-11-30T16:36:59Z</dcterms:created>
  <dcterms:modified xsi:type="dcterms:W3CDTF">2014-04-18T13:40:23Z</dcterms:modified>
</cp:coreProperties>
</file>